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57" r:id="rId6"/>
    <p:sldId id="383" r:id="rId7"/>
    <p:sldId id="398" r:id="rId8"/>
    <p:sldId id="403" r:id="rId9"/>
    <p:sldId id="401" r:id="rId10"/>
    <p:sldId id="404" r:id="rId11"/>
    <p:sldId id="311" r:id="rId12"/>
    <p:sldId id="409" r:id="rId13"/>
    <p:sldId id="399" r:id="rId14"/>
    <p:sldId id="410" r:id="rId15"/>
    <p:sldId id="405" r:id="rId16"/>
    <p:sldId id="407" r:id="rId17"/>
    <p:sldId id="408" r:id="rId18"/>
    <p:sldId id="406" r:id="rId19"/>
    <p:sldId id="393" r:id="rId20"/>
    <p:sldId id="385" r:id="rId21"/>
    <p:sldId id="382"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vely, Iliana R CPO USN (USA)" initials="SIRCU(" lastIdx="37" clrIdx="0">
    <p:extLst>
      <p:ext uri="{19B8F6BF-5375-455C-9EA6-DF929625EA0E}">
        <p15:presenceInfo xmlns:p15="http://schemas.microsoft.com/office/powerpoint/2012/main" userId="S-1-5-21-1801674531-2146617017-725345543-6535404" providerId="AD"/>
      </p:ext>
    </p:extLst>
  </p:cmAuthor>
  <p:cmAuthor id="2" name="Chaunda LITTLE" initials="CL" lastIdx="8" clrIdx="1">
    <p:extLst>
      <p:ext uri="{19B8F6BF-5375-455C-9EA6-DF929625EA0E}">
        <p15:presenceInfo xmlns:p15="http://schemas.microsoft.com/office/powerpoint/2012/main" userId="Chaunda LITTLE" providerId="None"/>
      </p:ext>
    </p:extLst>
  </p:cmAuthor>
  <p:cmAuthor id="3" name="Little, Chaunda N CPO USN NAVPAYPERSSUPPCTR TN (USA)" initials="L(" lastIdx="2" clrIdx="2">
    <p:extLst>
      <p:ext uri="{19B8F6BF-5375-455C-9EA6-DF929625EA0E}">
        <p15:presenceInfo xmlns:p15="http://schemas.microsoft.com/office/powerpoint/2012/main" userId="S::chaunda.n.little.mil@us.navy.mil::05417a9b-6139-4f65-92c0-286c6146e935" providerId="AD"/>
      </p:ext>
    </p:extLst>
  </p:cmAuthor>
  <p:cmAuthor id="4" name="Curtis, Megan B CPO USN NAVPAYPERSSUPPCTR TN (USA)" initials="C(" lastIdx="2" clrIdx="3">
    <p:extLst>
      <p:ext uri="{19B8F6BF-5375-455C-9EA6-DF929625EA0E}">
        <p15:presenceInfo xmlns:p15="http://schemas.microsoft.com/office/powerpoint/2012/main" userId="S::megan.b.curtis.mil@us.navy.mil::aff3e2d3-aefb-4bcc-8560-6a7041d0fc3a" providerId="AD"/>
      </p:ext>
    </p:extLst>
  </p:cmAuthor>
  <p:cmAuthor id="5" name="GORBY, Keshia CPO USN CHNAVPERS MIL TN (USA)" initials="G(" lastIdx="14" clrIdx="4">
    <p:extLst>
      <p:ext uri="{19B8F6BF-5375-455C-9EA6-DF929625EA0E}">
        <p15:presenceInfo xmlns:p15="http://schemas.microsoft.com/office/powerpoint/2012/main" userId="S::keshia.gorby.mil@us.navy.mil::871eff1b-9c49-4ac9-befe-29f2b797f8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C9F5"/>
    <a:srgbClr val="BDAFED"/>
    <a:srgbClr val="1108CA"/>
    <a:srgbClr val="A99129"/>
    <a:srgbClr val="00FF00"/>
    <a:srgbClr val="0066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81D289-E1EC-4027-863C-DFB3C1C10DAF}" type="datetimeFigureOut">
              <a:rPr lang="en-US" smtClean="0"/>
              <a:t>9/25/2024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3550C1-4C7F-4130-90EF-E468CF98EBEB}" type="slidenum">
              <a:rPr lang="en-US" smtClean="0"/>
              <a:t>‹#›</a:t>
            </a:fld>
            <a:endParaRPr lang="en-US"/>
          </a:p>
        </p:txBody>
      </p:sp>
    </p:spTree>
    <p:extLst>
      <p:ext uri="{BB962C8B-B14F-4D97-AF65-F5344CB8AC3E}">
        <p14:creationId xmlns:p14="http://schemas.microsoft.com/office/powerpoint/2010/main" val="42050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450080"/>
            <a:ext cx="9144000" cy="101019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159293" y="0"/>
            <a:ext cx="10021027" cy="967286"/>
          </a:xfrm>
        </p:spPr>
        <p:txBody>
          <a:bodyPr/>
          <a:lstStyle>
            <a:lvl1pPr>
              <a:defRPr>
                <a:latin typeface="+mj-lt"/>
              </a:defRPr>
            </a:lvl1pPr>
          </a:lstStyle>
          <a:p>
            <a:r>
              <a:rPr lang="en-US" dirty="0"/>
              <a:t>Click to edit Master title style</a:t>
            </a:r>
          </a:p>
        </p:txBody>
      </p:sp>
      <p:sp>
        <p:nvSpPr>
          <p:cNvPr id="8" name="Date Placeholder 7"/>
          <p:cNvSpPr>
            <a:spLocks noGrp="1"/>
          </p:cNvSpPr>
          <p:nvPr>
            <p:ph type="dt" sz="half" idx="10"/>
          </p:nvPr>
        </p:nvSpPr>
        <p:spPr/>
        <p:txBody>
          <a:bodyPr/>
          <a:lstStyle/>
          <a:p>
            <a:r>
              <a:rPr lang="en-US" dirty="0"/>
              <a:t>12/7/2023</a:t>
            </a:r>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61AA252-781E-4831-A164-938F0021CC1D}" type="slidenum">
              <a:rPr lang="en-US" smtClean="0"/>
              <a:t>‹#›</a:t>
            </a:fld>
            <a:endParaRPr lang="en-US" dirty="0"/>
          </a:p>
        </p:txBody>
      </p:sp>
    </p:spTree>
    <p:extLst>
      <p:ext uri="{BB962C8B-B14F-4D97-AF65-F5344CB8AC3E}">
        <p14:creationId xmlns:p14="http://schemas.microsoft.com/office/powerpoint/2010/main" val="232549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4214949" y="-1254035"/>
            <a:ext cx="4023360" cy="1076379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12/7/2023</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AA252-781E-4831-A164-938F0021CC1D}" type="slidenum">
              <a:rPr lang="en-US" smtClean="0"/>
              <a:t>‹#›</a:t>
            </a:fld>
            <a:endParaRPr lang="en-US" dirty="0"/>
          </a:p>
        </p:txBody>
      </p:sp>
      <p:sp>
        <p:nvSpPr>
          <p:cNvPr id="7" name="Title 1"/>
          <p:cNvSpPr>
            <a:spLocks noGrp="1"/>
          </p:cNvSpPr>
          <p:nvPr>
            <p:ph type="title"/>
          </p:nvPr>
        </p:nvSpPr>
        <p:spPr>
          <a:xfrm>
            <a:off x="155814" y="-19602"/>
            <a:ext cx="10515600" cy="967286"/>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182806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4284823" y="-1393581"/>
            <a:ext cx="3997236" cy="108774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12/7/2023</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AA252-781E-4831-A164-938F0021CC1D}" type="slidenum">
              <a:rPr lang="en-US" smtClean="0"/>
              <a:t>‹#›</a:t>
            </a:fld>
            <a:endParaRPr lang="en-US" dirty="0"/>
          </a:p>
        </p:txBody>
      </p:sp>
      <p:sp>
        <p:nvSpPr>
          <p:cNvPr id="7" name="Title 1"/>
          <p:cNvSpPr>
            <a:spLocks noGrp="1"/>
          </p:cNvSpPr>
          <p:nvPr>
            <p:ph type="title"/>
          </p:nvPr>
        </p:nvSpPr>
        <p:spPr>
          <a:xfrm>
            <a:off x="155814" y="-19602"/>
            <a:ext cx="10515600" cy="967286"/>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53932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9E0AB-06C7-451D-85FF-69C5749293BF}" type="datetime1">
              <a:rPr lang="en-US" smtClean="0"/>
              <a:t>9/25/2024</a:t>
            </a:fld>
            <a:endParaRPr lang="en-US"/>
          </a:p>
        </p:txBody>
      </p:sp>
      <p:sp>
        <p:nvSpPr>
          <p:cNvPr id="3" name="Footer Placeholder 2"/>
          <p:cNvSpPr>
            <a:spLocks noGrp="1"/>
          </p:cNvSpPr>
          <p:nvPr>
            <p:ph type="ftr" sz="quarter" idx="11"/>
          </p:nvPr>
        </p:nvSpPr>
        <p:spPr/>
        <p:txBody>
          <a:bodyPr/>
          <a:lstStyle/>
          <a:p>
            <a:r>
              <a:rPr lang="en-US"/>
              <a:t>RSC PEARL HARBOR 2023</a:t>
            </a:r>
          </a:p>
        </p:txBody>
      </p:sp>
      <p:sp>
        <p:nvSpPr>
          <p:cNvPr id="4" name="Slide Number Placeholder 3"/>
          <p:cNvSpPr>
            <a:spLocks noGrp="1"/>
          </p:cNvSpPr>
          <p:nvPr>
            <p:ph type="sldNum" sz="quarter" idx="12"/>
          </p:nvPr>
        </p:nvSpPr>
        <p:spPr/>
        <p:txBody>
          <a:bodyPr/>
          <a:lstStyle/>
          <a:p>
            <a:fld id="{24050A22-071B-43CD-9110-E34760EE5CE7}" type="slidenum">
              <a:rPr lang="en-US" smtClean="0"/>
              <a:t>‹#›</a:t>
            </a:fld>
            <a:endParaRPr lang="en-US"/>
          </a:p>
        </p:txBody>
      </p:sp>
    </p:spTree>
    <p:extLst>
      <p:ext uri="{BB962C8B-B14F-4D97-AF65-F5344CB8AC3E}">
        <p14:creationId xmlns:p14="http://schemas.microsoft.com/office/powerpoint/2010/main" val="314028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814" y="-19602"/>
            <a:ext cx="10515600" cy="967286"/>
          </a:xfr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Bahnschrift" panose="020B0502040204020203" pitchFamily="34" charset="0"/>
              </a:defRPr>
            </a:lvl1pPr>
            <a:lvl2pPr>
              <a:defRPr>
                <a:latin typeface="Bahnschrift" panose="020B0502040204020203" pitchFamily="34" charset="0"/>
              </a:defRPr>
            </a:lvl2pPr>
            <a:lvl3pPr>
              <a:defRPr>
                <a:latin typeface="Bahnschrift" panose="020B0502040204020203" pitchFamily="34" charset="0"/>
              </a:defRPr>
            </a:lvl3pPr>
            <a:lvl4pPr>
              <a:defRPr>
                <a:latin typeface="Bahnschrift" panose="020B0502040204020203" pitchFamily="34" charset="0"/>
              </a:defRPr>
            </a:lvl4pPr>
            <a:lvl5pPr>
              <a:defRPr>
                <a:latin typeface="Bahnschrif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12/7/2023</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AA252-781E-4831-A164-938F0021CC1D}" type="slidenum">
              <a:rPr lang="en-US" smtClean="0"/>
              <a:t>‹#›</a:t>
            </a:fld>
            <a:endParaRPr lang="en-US" dirty="0"/>
          </a:p>
        </p:txBody>
      </p:sp>
    </p:spTree>
    <p:extLst>
      <p:ext uri="{BB962C8B-B14F-4D97-AF65-F5344CB8AC3E}">
        <p14:creationId xmlns:p14="http://schemas.microsoft.com/office/powerpoint/2010/main" val="376111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168433"/>
            <a:ext cx="10515600" cy="2116184"/>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12/7/2023</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AA252-781E-4831-A164-938F0021CC1D}" type="slidenum">
              <a:rPr lang="en-US" smtClean="0"/>
              <a:t>‹#›</a:t>
            </a:fld>
            <a:endParaRPr lang="en-US" dirty="0"/>
          </a:p>
        </p:txBody>
      </p:sp>
      <p:sp>
        <p:nvSpPr>
          <p:cNvPr id="7" name="Title 1"/>
          <p:cNvSpPr txBox="1">
            <a:spLocks/>
          </p:cNvSpPr>
          <p:nvPr userDrawn="1"/>
        </p:nvSpPr>
        <p:spPr>
          <a:xfrm>
            <a:off x="155814" y="-19602"/>
            <a:ext cx="10515600" cy="9672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F6B40E"/>
                </a:solidFill>
                <a:latin typeface="Bahnschrift" panose="020B0502040204020203" pitchFamily="34" charset="0"/>
                <a:ea typeface="+mj-ea"/>
                <a:cs typeface="+mj-cs"/>
              </a:defRPr>
            </a:lvl1pPr>
          </a:lstStyle>
          <a:p>
            <a:r>
              <a:rPr lang="en-US" dirty="0">
                <a:latin typeface="+mj-lt"/>
              </a:rPr>
              <a:t>Click to edit Master title style</a:t>
            </a:r>
          </a:p>
        </p:txBody>
      </p:sp>
    </p:spTree>
    <p:extLst>
      <p:ext uri="{BB962C8B-B14F-4D97-AF65-F5344CB8AC3E}">
        <p14:creationId xmlns:p14="http://schemas.microsoft.com/office/powerpoint/2010/main" val="37455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9525" y="0"/>
            <a:ext cx="10515600" cy="967286"/>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12/7/2023</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1AA252-781E-4831-A164-938F0021CC1D}" type="slidenum">
              <a:rPr lang="en-US" smtClean="0"/>
              <a:t>‹#›</a:t>
            </a:fld>
            <a:endParaRPr lang="en-US" dirty="0"/>
          </a:p>
        </p:txBody>
      </p:sp>
    </p:spTree>
    <p:extLst>
      <p:ext uri="{BB962C8B-B14F-4D97-AF65-F5344CB8AC3E}">
        <p14:creationId xmlns:p14="http://schemas.microsoft.com/office/powerpoint/2010/main" val="107875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292" y="-12561"/>
            <a:ext cx="10515600" cy="993412"/>
          </a:xfrm>
        </p:spPr>
        <p:txBody>
          <a:bodyPr/>
          <a:lstStyle/>
          <a:p>
            <a:r>
              <a:rPr lang="en-US" dirty="0"/>
              <a:t>Click to edit Master title style</a:t>
            </a:r>
          </a:p>
        </p:txBody>
      </p:sp>
      <p:sp>
        <p:nvSpPr>
          <p:cNvPr id="3" name="Text Placeholder 2"/>
          <p:cNvSpPr>
            <a:spLocks noGrp="1"/>
          </p:cNvSpPr>
          <p:nvPr>
            <p:ph type="body" idx="1"/>
          </p:nvPr>
        </p:nvSpPr>
        <p:spPr>
          <a:xfrm>
            <a:off x="839788" y="1854925"/>
            <a:ext cx="5157787" cy="6501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46217"/>
            <a:ext cx="5183188" cy="6588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12/7/2023</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1AA252-781E-4831-A164-938F0021CC1D}" type="slidenum">
              <a:rPr lang="en-US" smtClean="0"/>
              <a:t>‹#›</a:t>
            </a:fld>
            <a:endParaRPr lang="en-US" dirty="0"/>
          </a:p>
        </p:txBody>
      </p:sp>
    </p:spTree>
    <p:extLst>
      <p:ext uri="{BB962C8B-B14F-4D97-AF65-F5344CB8AC3E}">
        <p14:creationId xmlns:p14="http://schemas.microsoft.com/office/powerpoint/2010/main" val="20143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08" y="0"/>
            <a:ext cx="10515600" cy="967286"/>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12/7/2023</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1AA252-781E-4831-A164-938F0021CC1D}" type="slidenum">
              <a:rPr lang="en-US" smtClean="0"/>
              <a:t>‹#›</a:t>
            </a:fld>
            <a:endParaRPr lang="en-US" dirty="0"/>
          </a:p>
        </p:txBody>
      </p:sp>
    </p:spTree>
    <p:extLst>
      <p:ext uri="{BB962C8B-B14F-4D97-AF65-F5344CB8AC3E}">
        <p14:creationId xmlns:p14="http://schemas.microsoft.com/office/powerpoint/2010/main" val="211524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12/7/2023</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1AA252-781E-4831-A164-938F0021CC1D}" type="slidenum">
              <a:rPr lang="en-US" smtClean="0"/>
              <a:t>‹#›</a:t>
            </a:fld>
            <a:endParaRPr lang="en-US" dirty="0"/>
          </a:p>
        </p:txBody>
      </p:sp>
      <p:sp>
        <p:nvSpPr>
          <p:cNvPr id="5" name="Title 1"/>
          <p:cNvSpPr>
            <a:spLocks noGrp="1"/>
          </p:cNvSpPr>
          <p:nvPr>
            <p:ph type="title"/>
          </p:nvPr>
        </p:nvSpPr>
        <p:spPr>
          <a:xfrm>
            <a:off x="155814" y="-19602"/>
            <a:ext cx="10515600" cy="967286"/>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9420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37806"/>
            <a:ext cx="6172200" cy="38232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12/7/2023</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1AA252-781E-4831-A164-938F0021CC1D}" type="slidenum">
              <a:rPr lang="en-US" smtClean="0"/>
              <a:t>‹#›</a:t>
            </a:fld>
            <a:endParaRPr lang="en-US" dirty="0"/>
          </a:p>
        </p:txBody>
      </p:sp>
      <p:sp>
        <p:nvSpPr>
          <p:cNvPr id="8" name="Title 1"/>
          <p:cNvSpPr>
            <a:spLocks noGrp="1"/>
          </p:cNvSpPr>
          <p:nvPr>
            <p:ph type="title"/>
          </p:nvPr>
        </p:nvSpPr>
        <p:spPr>
          <a:xfrm>
            <a:off x="155814" y="-19602"/>
            <a:ext cx="10515600" cy="967286"/>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182733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705600" y="2368731"/>
            <a:ext cx="4649788" cy="384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12/7/2023</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1AA252-781E-4831-A164-938F0021CC1D}" type="slidenum">
              <a:rPr lang="en-US" smtClean="0"/>
              <a:t>‹#›</a:t>
            </a:fld>
            <a:endParaRPr lang="en-US" dirty="0"/>
          </a:p>
        </p:txBody>
      </p:sp>
      <p:sp>
        <p:nvSpPr>
          <p:cNvPr id="8" name="Title 1"/>
          <p:cNvSpPr>
            <a:spLocks noGrp="1"/>
          </p:cNvSpPr>
          <p:nvPr>
            <p:ph type="title"/>
          </p:nvPr>
        </p:nvSpPr>
        <p:spPr>
          <a:xfrm>
            <a:off x="155814" y="-19602"/>
            <a:ext cx="10515600" cy="967286"/>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43271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4"/>
          <a:srcRect l="514" r="1"/>
          <a:stretch/>
        </p:blipFill>
        <p:spPr>
          <a:xfrm>
            <a:off x="-10510" y="0"/>
            <a:ext cx="12202510" cy="1133475"/>
          </a:xfrm>
          <a:prstGeom prst="rect">
            <a:avLst/>
          </a:prstGeom>
        </p:spPr>
      </p:pic>
      <p:sp>
        <p:nvSpPr>
          <p:cNvPr id="2" name="Title Placeholder 1"/>
          <p:cNvSpPr>
            <a:spLocks noGrp="1"/>
          </p:cNvSpPr>
          <p:nvPr>
            <p:ph type="title"/>
          </p:nvPr>
        </p:nvSpPr>
        <p:spPr>
          <a:xfrm>
            <a:off x="181452" y="-15612"/>
            <a:ext cx="10515600" cy="96728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1734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12/7/2023</a:t>
            </a:r>
          </a:p>
        </p:txBody>
      </p:sp>
      <p:sp>
        <p:nvSpPr>
          <p:cNvPr id="5" name="Footer Placeholder 4"/>
          <p:cNvSpPr>
            <a:spLocks noGrp="1"/>
          </p:cNvSpPr>
          <p:nvPr>
            <p:ph type="ftr" sz="quarter" idx="3"/>
          </p:nvPr>
        </p:nvSpPr>
        <p:spPr>
          <a:xfrm>
            <a:off x="2133599" y="6356350"/>
            <a:ext cx="72629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535886" y="6356350"/>
            <a:ext cx="64443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AA252-781E-4831-A164-938F0021CC1D}" type="slidenum">
              <a:rPr lang="en-US" smtClean="0"/>
              <a:t>‹#›</a:t>
            </a:fld>
            <a:endParaRPr lang="en-US" dirty="0"/>
          </a:p>
        </p:txBody>
      </p:sp>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15844" y="6328380"/>
            <a:ext cx="1810003" cy="419158"/>
          </a:xfrm>
          <a:prstGeom prst="rect">
            <a:avLst/>
          </a:prstGeom>
        </p:spPr>
      </p:pic>
      <p:pic>
        <p:nvPicPr>
          <p:cNvPr id="11" name="Picture 10"/>
          <p:cNvPicPr>
            <a:picLocks noChangeAspect="1"/>
          </p:cNvPicPr>
          <p:nvPr/>
        </p:nvPicPr>
        <p:blipFill>
          <a:blip r:embed="rId16">
            <a:extLst>
              <a:ext uri="{BEBA8EAE-BF5A-486C-A8C5-ECC9F3942E4B}">
                <a14:imgProps xmlns:a14="http://schemas.microsoft.com/office/drawing/2010/main">
                  <a14:imgLayer r:embed="rId17">
                    <a14:imgEffect>
                      <a14:backgroundRemoval t="0" b="100000" l="0" r="100000">
                        <a14:foregroundMark x1="28000" y1="32333" x2="73000" y2="75667"/>
                        <a14:foregroundMark x1="36333" y1="24333" x2="87333" y2="51333"/>
                        <a14:foregroundMark x1="19000" y1="38000" x2="53333" y2="77667"/>
                        <a14:foregroundMark x1="50000" y1="41333" x2="50000" y2="41333"/>
                        <a14:foregroundMark x1="41333" y1="53333" x2="51333" y2="71667"/>
                        <a14:foregroundMark x1="49000" y1="57667" x2="76333" y2="57333"/>
                        <a14:foregroundMark x1="48000" y1="56000" x2="48000" y2="56000"/>
                        <a14:foregroundMark x1="46667" y1="57667" x2="46667" y2="57667"/>
                      </a14:backgroundRemoval>
                    </a14:imgEffect>
                  </a14:imgLayer>
                </a14:imgProps>
              </a:ext>
            </a:extLst>
          </a:blip>
          <a:stretch>
            <a:fillRect/>
          </a:stretch>
        </p:blipFill>
        <p:spPr>
          <a:xfrm>
            <a:off x="10495389" y="239994"/>
            <a:ext cx="1340284" cy="1340284"/>
          </a:xfrm>
          <a:prstGeom prst="rect">
            <a:avLst/>
          </a:prstGeom>
        </p:spPr>
      </p:pic>
      <p:pic>
        <p:nvPicPr>
          <p:cNvPr id="8" name="Picture 7"/>
          <p:cNvPicPr>
            <a:picLocks noChangeAspect="1"/>
          </p:cNvPicPr>
          <p:nvPr userDrawn="1"/>
        </p:nvPicPr>
        <p:blipFill>
          <a:blip r:embed="rId18"/>
          <a:stretch>
            <a:fillRect/>
          </a:stretch>
        </p:blipFill>
        <p:spPr>
          <a:xfrm>
            <a:off x="10401971" y="100002"/>
            <a:ext cx="1527120" cy="1602949"/>
          </a:xfrm>
          <a:prstGeom prst="rect">
            <a:avLst/>
          </a:prstGeom>
        </p:spPr>
      </p:pic>
    </p:spTree>
    <p:extLst>
      <p:ext uri="{BB962C8B-B14F-4D97-AF65-F5344CB8AC3E}">
        <p14:creationId xmlns:p14="http://schemas.microsoft.com/office/powerpoint/2010/main" val="3397343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000" b="1" kern="1200">
          <a:solidFill>
            <a:srgbClr val="F6B40E"/>
          </a:solidFill>
          <a:latin typeface="Georgia" panose="02040502050405020303" pitchFamily="18" charset="0"/>
          <a:ea typeface="+mj-ea"/>
          <a:cs typeface="+mj-cs"/>
        </a:defRPr>
      </a:lvl1pPr>
    </p:titleStyle>
    <p:bodyStyle>
      <a:lvl1pPr marL="0" indent="0" algn="l" defTabSz="914400" rtl="0" eaLnBrk="1" latinLnBrk="0" hangingPunct="1">
        <a:lnSpc>
          <a:spcPct val="90000"/>
        </a:lnSpc>
        <a:spcBef>
          <a:spcPts val="1000"/>
        </a:spcBef>
        <a:buFontTx/>
        <a:buNone/>
        <a:defRPr sz="32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ynavyhr.navy.mil/Career-Management/Reserve-Personnel-Mgmt/Points-FA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avyreserve.navy.mil/Resources/Official-RESFOR-Guidance/RESPERSMAN/" TargetMode="External"/><Relationship Id="rId2" Type="http://schemas.openxmlformats.org/officeDocument/2006/relationships/hyperlink" Target="https://www.mynavyhr.navy.mi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mynavyhr.navy.mil/Career-Management/Reserve-Personnel-Mgmt/Points-FA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31" y="5352911"/>
            <a:ext cx="9144000" cy="1088022"/>
          </a:xfrm>
        </p:spPr>
        <p:txBody>
          <a:bodyPr>
            <a:normAutofit/>
          </a:bodyPr>
          <a:lstStyle/>
          <a:p>
            <a:pPr eaLnBrk="0" fontAlgn="base" hangingPunct="0">
              <a:spcBef>
                <a:spcPts val="0"/>
              </a:spcBef>
              <a:spcAft>
                <a:spcPts val="300"/>
              </a:spcAft>
            </a:pPr>
            <a:r>
              <a:rPr lang="en-US" sz="1200" b="1" kern="0" dirty="0">
                <a:latin typeface="Arial"/>
                <a:cs typeface="Times New Roman"/>
              </a:rPr>
              <a:t>For</a:t>
            </a:r>
          </a:p>
          <a:p>
            <a:pPr>
              <a:spcAft>
                <a:spcPts val="300"/>
              </a:spcAft>
            </a:pPr>
            <a:r>
              <a:rPr lang="en-US" sz="1600" b="1" kern="0" dirty="0" smtClean="0">
                <a:latin typeface="Arial"/>
                <a:cs typeface="Arial"/>
              </a:rPr>
              <a:t>CNRFC</a:t>
            </a:r>
            <a:endParaRPr lang="en-US" sz="1600" b="1" kern="0" dirty="0">
              <a:latin typeface="Arial"/>
              <a:cs typeface="Arial"/>
            </a:endParaRPr>
          </a:p>
        </p:txBody>
      </p:sp>
      <p:sp>
        <p:nvSpPr>
          <p:cNvPr id="2" name="Title 1"/>
          <p:cNvSpPr>
            <a:spLocks noGrp="1"/>
          </p:cNvSpPr>
          <p:nvPr>
            <p:ph type="title"/>
          </p:nvPr>
        </p:nvSpPr>
        <p:spPr>
          <a:xfrm>
            <a:off x="0" y="-72509"/>
            <a:ext cx="11215836" cy="897794"/>
          </a:xfrm>
        </p:spPr>
        <p:txBody>
          <a:bodyPr>
            <a:noAutofit/>
          </a:bodyPr>
          <a:lstStyle/>
          <a:p>
            <a:pPr lvl="0" defTabSz="914400">
              <a:lnSpc>
                <a:spcPct val="100000"/>
              </a:lnSpc>
              <a:defRPr/>
            </a:pPr>
            <a:r>
              <a:rPr lang="en-US" sz="3200" b="1" dirty="0">
                <a:latin typeface="Arial" panose="020B0604020202020204" pitchFamily="34" charset="0"/>
                <a:cs typeface="Arial" panose="020B0604020202020204" pitchFamily="34" charset="0"/>
              </a:rPr>
              <a:t>Reserve Center of Excellence (RCOE) Brief</a:t>
            </a:r>
            <a:endParaRPr lang="en-US" sz="3200" b="1"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9550991-BDAA-45CD-A1C5-F0DDFB0EA61C}" type="slidenum">
              <a:rPr lang="en-US" smtClean="0"/>
              <a:t>1</a:t>
            </a:fld>
            <a:endParaRPr lang="en-US"/>
          </a:p>
        </p:txBody>
      </p:sp>
      <p:sp>
        <p:nvSpPr>
          <p:cNvPr id="8" name="TextBox 7"/>
          <p:cNvSpPr txBox="1"/>
          <p:nvPr/>
        </p:nvSpPr>
        <p:spPr>
          <a:xfrm>
            <a:off x="169340" y="6179740"/>
            <a:ext cx="489792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Hosted by Transaction Service Center Norfolk</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637" y="1644162"/>
            <a:ext cx="3488777" cy="3488777"/>
          </a:xfrm>
          <a:prstGeom prst="rect">
            <a:avLst/>
          </a:prstGeom>
        </p:spPr>
      </p:pic>
    </p:spTree>
    <p:extLst>
      <p:ext uri="{BB962C8B-B14F-4D97-AF65-F5344CB8AC3E}">
        <p14:creationId xmlns:p14="http://schemas.microsoft.com/office/powerpoint/2010/main" val="969723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671414" cy="735106"/>
          </a:xfrm>
        </p:spPr>
        <p:txBody>
          <a:bodyPr>
            <a:normAutofit/>
          </a:bodyPr>
          <a:lstStyle/>
          <a:p>
            <a:r>
              <a:rPr lang="en-US" sz="3200" dirty="0" smtClean="0">
                <a:latin typeface="Arial" panose="020B0604020202020204" pitchFamily="34" charset="0"/>
                <a:cs typeface="Arial" panose="020B0604020202020204" pitchFamily="34" charset="0"/>
              </a:rPr>
              <a:t>RC2AC/TAR KSDs - Officer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73225"/>
            <a:ext cx="10515600" cy="4351338"/>
          </a:xfrm>
        </p:spPr>
        <p:txBody>
          <a:bodyPr vert="horz" lIns="91440" tIns="45720" rIns="91440" bIns="45720" rtlCol="0" anchor="t">
            <a:noAutofit/>
          </a:bodyPr>
          <a:lstStyle/>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Officer </a:t>
            </a:r>
            <a:r>
              <a:rPr lang="en-US" sz="1100" dirty="0">
                <a:latin typeface="Arial" panose="020B0604020202020204" pitchFamily="34" charset="0"/>
                <a:cs typeface="Arial" panose="020B0604020202020204" pitchFamily="34" charset="0"/>
              </a:rPr>
              <a:t>Appointment letter </a:t>
            </a:r>
            <a:r>
              <a:rPr lang="en-US" sz="1100" dirty="0" smtClean="0">
                <a:latin typeface="Arial" panose="020B0604020202020204" pitchFamily="34" charset="0"/>
                <a:cs typeface="Arial" panose="020B0604020202020204" pitchFamily="34" charset="0"/>
              </a:rPr>
              <a:t>(RC2TAR only)</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NAVPERS 1000/4: Oath of Office (RC2AC only)</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PCS Orders (endorsed)</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NAVPERS </a:t>
            </a:r>
            <a:r>
              <a:rPr lang="en-US" sz="1200" dirty="0">
                <a:latin typeface="Arial" panose="020B0604020202020204" pitchFamily="34" charset="0"/>
                <a:cs typeface="Arial" panose="020B0604020202020204" pitchFamily="34" charset="0"/>
              </a:rPr>
              <a:t>1070/602: Official Dependency Data Form or Record of Emergency Data/Dependency Application (RED/DA)</a:t>
            </a:r>
          </a:p>
          <a:p>
            <a:pPr marL="971550" lvl="1"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Dependency Application (revision 09-2016 or newer). Must be endorsed/witnessed (signed) official copy dated within 3 years of orders commencement date</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DD </a:t>
            </a:r>
            <a:r>
              <a:rPr lang="en-US" sz="1100" dirty="0">
                <a:latin typeface="Arial" panose="020B0604020202020204" pitchFamily="34" charset="0"/>
                <a:cs typeface="Arial" panose="020B0604020202020204" pitchFamily="34" charset="0"/>
              </a:rPr>
              <a:t>Form 2058: State of Legal Residence </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NPPSC </a:t>
            </a:r>
            <a:r>
              <a:rPr lang="en-US" sz="1100" dirty="0">
                <a:latin typeface="Arial" panose="020B0604020202020204" pitchFamily="34" charset="0"/>
                <a:cs typeface="Arial" panose="020B0604020202020204" pitchFamily="34" charset="0"/>
              </a:rPr>
              <a:t>7000/1: </a:t>
            </a:r>
            <a:r>
              <a:rPr lang="en-US" sz="1100" dirty="0" smtClean="0">
                <a:latin typeface="Arial" panose="020B0604020202020204" pitchFamily="34" charset="0"/>
                <a:cs typeface="Arial" panose="020B0604020202020204" pitchFamily="34" charset="0"/>
              </a:rPr>
              <a:t>Electronic </a:t>
            </a:r>
            <a:r>
              <a:rPr lang="en-US" sz="1100" dirty="0">
                <a:latin typeface="Arial" panose="020B0604020202020204" pitchFamily="34" charset="0"/>
                <a:cs typeface="Arial" panose="020B0604020202020204" pitchFamily="34" charset="0"/>
              </a:rPr>
              <a:t>Funds Transfer (EFT) Information</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Naval Enlisted/Officer Participation System (NEOPS)/Annual Statement of Service History (ASOSH) (whichever is more up to </a:t>
            </a:r>
            <a:r>
              <a:rPr lang="en-US" sz="1100" dirty="0" smtClean="0">
                <a:latin typeface="Arial" panose="020B0604020202020204" pitchFamily="34" charset="0"/>
                <a:cs typeface="Arial" panose="020B0604020202020204" pitchFamily="34" charset="0"/>
              </a:rPr>
              <a:t>date)</a:t>
            </a:r>
          </a:p>
          <a:p>
            <a:pPr marL="971550" lvl="1" indent="-285750">
              <a:buFont typeface="Wingdings" panose="05000000000000000000" pitchFamily="2" charset="2"/>
              <a:buChar char="§"/>
            </a:pPr>
            <a:r>
              <a:rPr lang="en-US" sz="1100" dirty="0" smtClean="0">
                <a:latin typeface="Arial" panose="020B0604020202020204" pitchFamily="34" charset="0"/>
                <a:cs typeface="Arial" panose="020B0604020202020204" pitchFamily="34" charset="0"/>
                <a:hlinkClick r:id="rId2"/>
              </a:rPr>
              <a:t>https</a:t>
            </a:r>
            <a:r>
              <a:rPr lang="en-US" sz="1100" dirty="0">
                <a:latin typeface="Arial" panose="020B0604020202020204" pitchFamily="34" charset="0"/>
                <a:cs typeface="Arial" panose="020B0604020202020204" pitchFamily="34" charset="0"/>
                <a:hlinkClick r:id="rId2"/>
              </a:rPr>
              <a:t>://www.mynavyhr.navy.mil/Career-Management/Reserve-Personnel-Mgmt/Points-FAQ</a:t>
            </a:r>
            <a:r>
              <a:rPr lang="en-US" sz="1100" dirty="0" smtClean="0">
                <a:latin typeface="Arial" panose="020B0604020202020204" pitchFamily="34" charset="0"/>
                <a:cs typeface="Arial" panose="020B0604020202020204" pitchFamily="34" charset="0"/>
                <a:hlinkClick r:id="rId2"/>
              </a:rPr>
              <a:t>/</a:t>
            </a:r>
            <a:endParaRPr lang="en-US" sz="1100" dirty="0" smtClean="0">
              <a:latin typeface="Arial" panose="020B0604020202020204" pitchFamily="34" charset="0"/>
              <a:cs typeface="Arial" panose="020B0604020202020204" pitchFamily="34" charset="0"/>
            </a:endParaRPr>
          </a:p>
          <a:p>
            <a:pPr marL="1428750" lvl="2" indent="-285750">
              <a:buFont typeface="Courier New" panose="02070309020205020404" pitchFamily="49" charset="0"/>
              <a:buChar char="o"/>
            </a:pPr>
            <a:r>
              <a:rPr lang="en-US" sz="1100" dirty="0" smtClean="0">
                <a:latin typeface="Arial" panose="020B0604020202020204" pitchFamily="34" charset="0"/>
                <a:cs typeface="Arial" panose="020B0604020202020204" pitchFamily="34" charset="0"/>
              </a:rPr>
              <a:t>NEOPS </a:t>
            </a:r>
            <a:r>
              <a:rPr lang="en-US" sz="1100" dirty="0">
                <a:latin typeface="Arial" panose="020B0604020202020204" pitchFamily="34" charset="0"/>
                <a:cs typeface="Arial" panose="020B0604020202020204" pitchFamily="34" charset="0"/>
              </a:rPr>
              <a:t>– NSIPS</a:t>
            </a:r>
          </a:p>
          <a:p>
            <a:pPr marL="1428750" lvl="2" indent="-285750">
              <a:buFont typeface="Courier New" panose="02070309020205020404" pitchFamily="49" charset="0"/>
              <a:buChar char="o"/>
            </a:pPr>
            <a:r>
              <a:rPr lang="en-US" sz="1100" dirty="0">
                <a:latin typeface="Arial" panose="020B0604020202020204" pitchFamily="34" charset="0"/>
                <a:cs typeface="Arial" panose="020B0604020202020204" pitchFamily="34" charset="0"/>
              </a:rPr>
              <a:t>ASOSH – BOL </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DD214s (unaccounted on </a:t>
            </a:r>
            <a:r>
              <a:rPr lang="en-US" sz="1100" dirty="0" smtClean="0">
                <a:latin typeface="Arial" panose="020B0604020202020204" pitchFamily="34" charset="0"/>
                <a:cs typeface="Arial" panose="020B0604020202020204" pitchFamily="34" charset="0"/>
              </a:rPr>
              <a:t>NEOPS/ASOSH</a:t>
            </a:r>
            <a:r>
              <a:rPr lang="en-US" sz="11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W-4 form (current year)</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Overseas </a:t>
            </a:r>
            <a:r>
              <a:rPr lang="en-US" sz="1100" dirty="0">
                <a:latin typeface="Arial" panose="020B0604020202020204" pitchFamily="34" charset="0"/>
                <a:cs typeface="Arial" panose="020B0604020202020204" pitchFamily="34" charset="0"/>
              </a:rPr>
              <a:t>Housing Allowance (if </a:t>
            </a:r>
            <a:r>
              <a:rPr lang="en-US" sz="1100" dirty="0" smtClean="0">
                <a:latin typeface="Arial" panose="020B0604020202020204" pitchFamily="34" charset="0"/>
                <a:cs typeface="Arial" panose="020B0604020202020204" pitchFamily="34" charset="0"/>
              </a:rPr>
              <a:t>applicable)</a:t>
            </a:r>
          </a:p>
          <a:p>
            <a:pPr marL="971550" lvl="1" indent="-285750"/>
            <a:r>
              <a:rPr lang="en-US" sz="1100" dirty="0" smtClean="0">
                <a:latin typeface="Arial" panose="020B0604020202020204" pitchFamily="34" charset="0"/>
                <a:cs typeface="Arial" panose="020B0604020202020204" pitchFamily="34" charset="0"/>
              </a:rPr>
              <a:t>DD </a:t>
            </a:r>
            <a:r>
              <a:rPr lang="en-US" sz="1100" dirty="0">
                <a:latin typeface="Arial" panose="020B0604020202020204" pitchFamily="34" charset="0"/>
                <a:cs typeface="Arial" panose="020B0604020202020204" pitchFamily="34" charset="0"/>
              </a:rPr>
              <a:t>Form </a:t>
            </a:r>
            <a:r>
              <a:rPr lang="en-US" sz="1100" dirty="0" smtClean="0">
                <a:latin typeface="Arial" panose="020B0604020202020204" pitchFamily="34" charset="0"/>
                <a:cs typeface="Arial" panose="020B0604020202020204" pitchFamily="34" charset="0"/>
              </a:rPr>
              <a:t>2367: </a:t>
            </a:r>
            <a:r>
              <a:rPr lang="en-US" sz="1100" dirty="0">
                <a:latin typeface="Arial" panose="020B0604020202020204" pitchFamily="34" charset="0"/>
                <a:cs typeface="Arial" panose="020B0604020202020204" pitchFamily="34" charset="0"/>
              </a:rPr>
              <a:t>Individual Overseas Housing Allowance Report (certified by Housing Office and Certifying Official; all applicable blocks 11 and 12</a:t>
            </a:r>
            <a:r>
              <a:rPr lang="en-US" sz="1100" dirty="0" smtClean="0">
                <a:latin typeface="Arial" panose="020B0604020202020204" pitchFamily="34" charset="0"/>
                <a:cs typeface="Arial" panose="020B0604020202020204" pitchFamily="34" charset="0"/>
              </a:rPr>
              <a:t>).</a:t>
            </a:r>
          </a:p>
          <a:p>
            <a:pPr marL="971550" lvl="1" indent="-285750"/>
            <a:r>
              <a:rPr lang="en-US" sz="1100" dirty="0" smtClean="0">
                <a:latin typeface="Arial" panose="020B0604020202020204" pitchFamily="34" charset="0"/>
                <a:cs typeface="Arial" panose="020B0604020202020204" pitchFamily="34" charset="0"/>
              </a:rPr>
              <a:t>A </a:t>
            </a:r>
            <a:r>
              <a:rPr lang="en-US" sz="1100" dirty="0">
                <a:latin typeface="Arial" panose="020B0604020202020204" pitchFamily="34" charset="0"/>
                <a:cs typeface="Arial" panose="020B0604020202020204" pitchFamily="34" charset="0"/>
              </a:rPr>
              <a:t>copy of the member’s lease/mortgage shall accompany</a:t>
            </a:r>
          </a:p>
        </p:txBody>
      </p:sp>
      <p:sp>
        <p:nvSpPr>
          <p:cNvPr id="5" name="Slide Number Placeholder 4"/>
          <p:cNvSpPr>
            <a:spLocks noGrp="1"/>
          </p:cNvSpPr>
          <p:nvPr>
            <p:ph type="sldNum" sz="quarter" idx="12"/>
          </p:nvPr>
        </p:nvSpPr>
        <p:spPr/>
        <p:txBody>
          <a:bodyPr/>
          <a:lstStyle/>
          <a:p>
            <a:fld id="{89550991-BDAA-45CD-A1C5-F0DDFB0EA61C}" type="slidenum">
              <a:rPr lang="en-US" smtClean="0"/>
              <a:t>10</a:t>
            </a:fld>
            <a:endParaRPr lang="en-US"/>
          </a:p>
        </p:txBody>
      </p:sp>
    </p:spTree>
    <p:extLst>
      <p:ext uri="{BB962C8B-B14F-4D97-AF65-F5344CB8AC3E}">
        <p14:creationId xmlns:p14="http://schemas.microsoft.com/office/powerpoint/2010/main" val="3244374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Arial" panose="020B0604020202020204" pitchFamily="34" charset="0"/>
                <a:cs typeface="Arial" panose="020B0604020202020204" pitchFamily="34" charset="0"/>
              </a:rPr>
              <a:t>SAMPLE </a:t>
            </a:r>
            <a:r>
              <a:rPr lang="en-US" sz="3000" dirty="0" smtClean="0">
                <a:latin typeface="Arial" panose="020B0604020202020204" pitchFamily="34" charset="0"/>
                <a:cs typeface="Arial" panose="020B0604020202020204" pitchFamily="34" charset="0"/>
              </a:rPr>
              <a:t>APPOINTMET LETTER AND OATH OF OFFICE</a:t>
            </a:r>
            <a:endParaRPr lang="en-US" sz="30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512763" y="1218832"/>
            <a:ext cx="3777036" cy="389403"/>
          </a:xfrm>
        </p:spPr>
        <p:txBody>
          <a:bodyPr>
            <a:normAutofit fontScale="70000" lnSpcReduction="20000"/>
          </a:bodyPr>
          <a:lstStyle/>
          <a:p>
            <a:pPr algn="ctr"/>
            <a:r>
              <a:rPr lang="en-US" sz="2000" dirty="0" smtClean="0">
                <a:latin typeface="Arial" panose="020B0604020202020204" pitchFamily="34" charset="0"/>
                <a:cs typeface="Arial" panose="020B0604020202020204" pitchFamily="34" charset="0"/>
              </a:rPr>
              <a:t>Officer Appointment Letter (RC2TAR only)</a:t>
            </a:r>
            <a:endParaRPr lang="en-US" sz="2000" dirty="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sz="half" idx="2"/>
          </p:nvPr>
        </p:nvPicPr>
        <p:blipFill>
          <a:blip r:embed="rId2"/>
          <a:stretch>
            <a:fillRect/>
          </a:stretch>
        </p:blipFill>
        <p:spPr>
          <a:xfrm>
            <a:off x="660868" y="1663823"/>
            <a:ext cx="3480827" cy="4686685"/>
          </a:xfrm>
          <a:prstGeom prst="rect">
            <a:avLst/>
          </a:prstGeom>
        </p:spPr>
      </p:pic>
      <p:sp>
        <p:nvSpPr>
          <p:cNvPr id="7" name="Text Placeholder 6"/>
          <p:cNvSpPr>
            <a:spLocks noGrp="1"/>
          </p:cNvSpPr>
          <p:nvPr>
            <p:ph type="body" sz="quarter" idx="3"/>
          </p:nvPr>
        </p:nvSpPr>
        <p:spPr>
          <a:xfrm>
            <a:off x="5934553" y="1191937"/>
            <a:ext cx="3617259" cy="416298"/>
          </a:xfrm>
        </p:spPr>
        <p:txBody>
          <a:bodyPr>
            <a:normAutofit/>
          </a:bodyPr>
          <a:lstStyle/>
          <a:p>
            <a:r>
              <a:rPr lang="en-US" sz="2000" dirty="0" smtClean="0">
                <a:latin typeface="Arial" panose="020B0604020202020204" pitchFamily="34" charset="0"/>
                <a:cs typeface="Arial" panose="020B0604020202020204" pitchFamily="34" charset="0"/>
              </a:rPr>
              <a:t>Oath of Office (RC2AC only)</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9550991-BDAA-45CD-A1C5-F0DDFB0EA61C}" type="slidenum">
              <a:rPr lang="en-US" smtClean="0"/>
              <a:t>11</a:t>
            </a:fld>
            <a:endParaRPr lang="en-US" dirty="0"/>
          </a:p>
        </p:txBody>
      </p:sp>
      <p:pic>
        <p:nvPicPr>
          <p:cNvPr id="10" name="Picture 9"/>
          <p:cNvPicPr>
            <a:picLocks noChangeAspect="1"/>
          </p:cNvPicPr>
          <p:nvPr/>
        </p:nvPicPr>
        <p:blipFill>
          <a:blip r:embed="rId3"/>
          <a:stretch>
            <a:fillRect/>
          </a:stretch>
        </p:blipFill>
        <p:spPr>
          <a:xfrm>
            <a:off x="5934553" y="1540073"/>
            <a:ext cx="4092551" cy="4810435"/>
          </a:xfrm>
          <a:prstGeom prst="rect">
            <a:avLst/>
          </a:prstGeom>
        </p:spPr>
      </p:pic>
    </p:spTree>
    <p:extLst>
      <p:ext uri="{BB962C8B-B14F-4D97-AF65-F5344CB8AC3E}">
        <p14:creationId xmlns:p14="http://schemas.microsoft.com/office/powerpoint/2010/main" val="2952152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0047389B-EE5B-4CAE-9F73-DA7F34BFEA09}"/>
              </a:ext>
            </a:extLst>
          </p:cNvPr>
          <p:cNvSpPr txBox="1">
            <a:spLocks/>
          </p:cNvSpPr>
          <p:nvPr/>
        </p:nvSpPr>
        <p:spPr>
          <a:xfrm>
            <a:off x="0" y="-6188"/>
            <a:ext cx="10808838" cy="777240"/>
          </a:xfrm>
          <a:prstGeom prst="rect">
            <a:avLst/>
          </a:prstGeom>
        </p:spPr>
        <p:txBody>
          <a:bodyPr rIns="0" anchor="ctr"/>
          <a:lstStyle>
            <a:lvl1pPr algn="r" defTabSz="914400" rtl="0" eaLnBrk="1" latinLnBrk="0" hangingPunct="1">
              <a:spcBef>
                <a:spcPct val="0"/>
              </a:spcBef>
              <a:buNone/>
              <a:defRPr sz="3200" b="1" i="0" kern="1200">
                <a:solidFill>
                  <a:srgbClr val="002060"/>
                </a:solidFill>
                <a:latin typeface="Arial" panose="020B0604020202020204" pitchFamily="34" charset="0"/>
                <a:ea typeface="+mj-ea"/>
                <a:cs typeface="Arial" panose="020B0604020202020204" pitchFamily="34" charset="0"/>
              </a:defRPr>
            </a:lvl1pPr>
          </a:lstStyle>
          <a:p>
            <a:pPr algn="l"/>
            <a:r>
              <a:rPr lang="en-US" sz="3000" dirty="0" smtClean="0">
                <a:solidFill>
                  <a:srgbClr val="FFC000"/>
                </a:solidFill>
              </a:rPr>
              <a:t>HOW TO CALCULATE Active Duty Service Date (ADSD)</a:t>
            </a:r>
            <a:endParaRPr lang="en-US" sz="3000" dirty="0">
              <a:solidFill>
                <a:srgbClr val="FFC000"/>
              </a:solidFill>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l="22720" t="19030" r="22947" b="15589"/>
          <a:stretch/>
        </p:blipFill>
        <p:spPr bwMode="auto">
          <a:xfrm>
            <a:off x="1608015" y="1273971"/>
            <a:ext cx="8975970" cy="4958013"/>
          </a:xfrm>
          <a:prstGeom prst="rect">
            <a:avLst/>
          </a:prstGeom>
          <a:ln>
            <a:noFill/>
          </a:ln>
          <a:extLst>
            <a:ext uri="{53640926-AAD7-44D8-BBD7-CCE9431645EC}">
              <a14:shadowObscured xmlns:a14="http://schemas.microsoft.com/office/drawing/2010/main"/>
            </a:ext>
          </a:extLst>
        </p:spPr>
      </p:pic>
      <p:sp>
        <p:nvSpPr>
          <p:cNvPr id="12" name="Slide Number Placeholder 3"/>
          <p:cNvSpPr>
            <a:spLocks noGrp="1"/>
          </p:cNvSpPr>
          <p:nvPr>
            <p:ph type="sldNum" sz="quarter" idx="12"/>
          </p:nvPr>
        </p:nvSpPr>
        <p:spPr>
          <a:xfrm>
            <a:off x="9535886" y="6356350"/>
            <a:ext cx="644434" cy="365125"/>
          </a:xfrm>
        </p:spPr>
        <p:txBody>
          <a:bodyPr/>
          <a:lstStyle/>
          <a:p>
            <a:fld id="{89550991-BDAA-45CD-A1C5-F0DDFB0EA61C}" type="slidenum">
              <a:rPr lang="en-US" smtClean="0"/>
              <a:t>12</a:t>
            </a:fld>
            <a:endParaRPr lang="en-US" dirty="0"/>
          </a:p>
        </p:txBody>
      </p:sp>
    </p:spTree>
    <p:extLst>
      <p:ext uri="{BB962C8B-B14F-4D97-AF65-F5344CB8AC3E}">
        <p14:creationId xmlns:p14="http://schemas.microsoft.com/office/powerpoint/2010/main" val="1681648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0047389B-EE5B-4CAE-9F73-DA7F34BFEA09}"/>
              </a:ext>
            </a:extLst>
          </p:cNvPr>
          <p:cNvSpPr txBox="1">
            <a:spLocks/>
          </p:cNvSpPr>
          <p:nvPr/>
        </p:nvSpPr>
        <p:spPr>
          <a:xfrm>
            <a:off x="0" y="-6188"/>
            <a:ext cx="10808838" cy="777240"/>
          </a:xfrm>
          <a:prstGeom prst="rect">
            <a:avLst/>
          </a:prstGeom>
        </p:spPr>
        <p:txBody>
          <a:bodyPr rIns="0" anchor="ctr"/>
          <a:lstStyle>
            <a:lvl1pPr algn="r" defTabSz="914400" rtl="0" eaLnBrk="1" latinLnBrk="0" hangingPunct="1">
              <a:spcBef>
                <a:spcPct val="0"/>
              </a:spcBef>
              <a:buNone/>
              <a:defRPr sz="3200" b="1" i="0" kern="1200">
                <a:solidFill>
                  <a:srgbClr val="002060"/>
                </a:solidFill>
                <a:latin typeface="Arial" panose="020B0604020202020204" pitchFamily="34" charset="0"/>
                <a:ea typeface="+mj-ea"/>
                <a:cs typeface="Arial" panose="020B0604020202020204" pitchFamily="34" charset="0"/>
              </a:defRPr>
            </a:lvl1pPr>
          </a:lstStyle>
          <a:p>
            <a:pPr algn="l"/>
            <a:r>
              <a:rPr lang="en-US" sz="3000" dirty="0" smtClean="0">
                <a:solidFill>
                  <a:srgbClr val="FFC000"/>
                </a:solidFill>
              </a:rPr>
              <a:t>HOW TO CALCULATE Active Duty Service Date (ADSD)</a:t>
            </a:r>
            <a:endParaRPr lang="en-US" sz="3000" dirty="0">
              <a:solidFill>
                <a:srgbClr val="FFC000"/>
              </a:solidFill>
            </a:endParaRPr>
          </a:p>
        </p:txBody>
      </p:sp>
      <p:sp>
        <p:nvSpPr>
          <p:cNvPr id="3" name="Content Placeholder 2"/>
          <p:cNvSpPr>
            <a:spLocks noGrp="1"/>
          </p:cNvSpPr>
          <p:nvPr>
            <p:ph idx="1"/>
          </p:nvPr>
        </p:nvSpPr>
        <p:spPr>
          <a:xfrm>
            <a:off x="838200" y="1659876"/>
            <a:ext cx="10515600" cy="4351338"/>
          </a:xfrm>
        </p:spPr>
        <p:txBody>
          <a:bodyPr>
            <a:noAutofit/>
          </a:bodyPr>
          <a:lstStyle/>
          <a:p>
            <a:pPr>
              <a:lnSpc>
                <a:spcPct val="120000"/>
              </a:lnSpc>
            </a:pPr>
            <a:r>
              <a:rPr lang="en-US" sz="1200" dirty="0">
                <a:latin typeface="Arial" panose="020B0604020202020204" pitchFamily="34" charset="0"/>
                <a:cs typeface="Arial" panose="020B0604020202020204" pitchFamily="34" charset="0"/>
              </a:rPr>
              <a:t>When calculating an </a:t>
            </a:r>
            <a:r>
              <a:rPr lang="en-US" sz="1200" dirty="0" smtClean="0">
                <a:latin typeface="Arial" panose="020B0604020202020204" pitchFamily="34" charset="0"/>
                <a:cs typeface="Arial" panose="020B0604020202020204" pitchFamily="34" charset="0"/>
              </a:rPr>
              <a:t>ADSD, we </a:t>
            </a:r>
            <a:r>
              <a:rPr lang="en-US" sz="1200" dirty="0">
                <a:latin typeface="Arial" panose="020B0604020202020204" pitchFamily="34" charset="0"/>
                <a:cs typeface="Arial" panose="020B0604020202020204" pitchFamily="34" charset="0"/>
              </a:rPr>
              <a:t>use the members </a:t>
            </a:r>
            <a:r>
              <a:rPr lang="en-US" sz="1200" dirty="0" smtClean="0">
                <a:latin typeface="Arial" panose="020B0604020202020204" pitchFamily="34" charset="0"/>
                <a:cs typeface="Arial" panose="020B0604020202020204" pitchFamily="34" charset="0"/>
              </a:rPr>
              <a:t>NEOPS/ASOSH </a:t>
            </a:r>
            <a:r>
              <a:rPr lang="en-US" sz="1200" dirty="0">
                <a:latin typeface="Arial" panose="020B0604020202020204" pitchFamily="34" charset="0"/>
                <a:cs typeface="Arial" panose="020B0604020202020204" pitchFamily="34" charset="0"/>
              </a:rPr>
              <a:t>to do so. We add all Active Points </a:t>
            </a:r>
            <a:r>
              <a:rPr lang="en-US" sz="1200" dirty="0" smtClean="0">
                <a:latin typeface="Arial" panose="020B0604020202020204" pitchFamily="34" charset="0"/>
                <a:cs typeface="Arial" panose="020B0604020202020204" pitchFamily="34" charset="0"/>
              </a:rPr>
              <a:t>(Active Duty and AT/ADT) together </a:t>
            </a:r>
            <a:r>
              <a:rPr lang="en-US" sz="1200" dirty="0">
                <a:latin typeface="Arial" panose="020B0604020202020204" pitchFamily="34" charset="0"/>
                <a:cs typeface="Arial" panose="020B0604020202020204" pitchFamily="34" charset="0"/>
              </a:rPr>
              <a:t>and subtract it from the </a:t>
            </a:r>
            <a:r>
              <a:rPr lang="en-US" sz="1200" dirty="0" smtClean="0">
                <a:latin typeface="Arial" panose="020B0604020202020204" pitchFamily="34" charset="0"/>
                <a:cs typeface="Arial" panose="020B0604020202020204" pitchFamily="34" charset="0"/>
              </a:rPr>
              <a:t>member’s Current Enlistment Date (CED) for Enlisted or DGAD (report date) for Officers. </a:t>
            </a:r>
            <a:endParaRPr lang="en-US" sz="1200" dirty="0">
              <a:latin typeface="Arial" panose="020B0604020202020204" pitchFamily="34" charset="0"/>
              <a:cs typeface="Arial" panose="020B0604020202020204" pitchFamily="34" charset="0"/>
            </a:endParaRPr>
          </a:p>
          <a:p>
            <a:pPr>
              <a:lnSpc>
                <a:spcPct val="120000"/>
              </a:lnSpc>
            </a:pPr>
            <a:r>
              <a:rPr lang="en-US" sz="1200" dirty="0" smtClean="0">
                <a:latin typeface="Arial" panose="020B0604020202020204" pitchFamily="34" charset="0"/>
                <a:cs typeface="Arial" panose="020B0604020202020204" pitchFamily="34" charset="0"/>
              </a:rPr>
              <a:t>For example, using the provided ASOSH screenshot, the total sum of all </a:t>
            </a:r>
            <a:r>
              <a:rPr lang="en-US" sz="1200" dirty="0">
                <a:latin typeface="Arial" panose="020B0604020202020204" pitchFamily="34" charset="0"/>
                <a:cs typeface="Arial" panose="020B0604020202020204" pitchFamily="34" charset="0"/>
              </a:rPr>
              <a:t>Active duty days and all AT/ADT days together </a:t>
            </a:r>
            <a:r>
              <a:rPr lang="en-US" sz="1200" dirty="0" smtClean="0">
                <a:latin typeface="Arial" panose="020B0604020202020204" pitchFamily="34" charset="0"/>
                <a:cs typeface="Arial" panose="020B0604020202020204" pitchFamily="34" charset="0"/>
              </a:rPr>
              <a:t>equals to </a:t>
            </a:r>
            <a:r>
              <a:rPr lang="en-US" sz="1200" dirty="0">
                <a:latin typeface="Arial" panose="020B0604020202020204" pitchFamily="34" charset="0"/>
                <a:cs typeface="Arial" panose="020B0604020202020204" pitchFamily="34" charset="0"/>
              </a:rPr>
              <a:t>2,309 </a:t>
            </a:r>
            <a:r>
              <a:rPr lang="en-US" sz="1200" dirty="0" smtClean="0">
                <a:latin typeface="Arial" panose="020B0604020202020204" pitchFamily="34" charset="0"/>
                <a:cs typeface="Arial" panose="020B0604020202020204" pitchFamily="34" charset="0"/>
              </a:rPr>
              <a:t>days.</a:t>
            </a:r>
            <a:endParaRPr lang="en-US" sz="1200" dirty="0">
              <a:latin typeface="Arial" panose="020B0604020202020204" pitchFamily="34" charset="0"/>
              <a:cs typeface="Arial" panose="020B0604020202020204" pitchFamily="34" charset="0"/>
            </a:endParaRPr>
          </a:p>
          <a:p>
            <a:pPr>
              <a:lnSpc>
                <a:spcPct val="120000"/>
              </a:lnSpc>
            </a:pPr>
            <a:r>
              <a:rPr lang="en-US" sz="1200" dirty="0" smtClean="0">
                <a:latin typeface="Arial" panose="020B0604020202020204" pitchFamily="34" charset="0"/>
                <a:cs typeface="Arial" panose="020B0604020202020204" pitchFamily="34" charset="0"/>
              </a:rPr>
              <a:t>Using the formula below, convert </a:t>
            </a:r>
            <a:r>
              <a:rPr lang="en-US" sz="1200" dirty="0">
                <a:latin typeface="Arial" panose="020B0604020202020204" pitchFamily="34" charset="0"/>
                <a:cs typeface="Arial" panose="020B0604020202020204" pitchFamily="34" charset="0"/>
              </a:rPr>
              <a:t>the total sum into </a:t>
            </a:r>
            <a:r>
              <a:rPr lang="en-US" sz="1200" dirty="0" smtClean="0">
                <a:latin typeface="Arial" panose="020B0604020202020204" pitchFamily="34" charset="0"/>
                <a:cs typeface="Arial" panose="020B0604020202020204" pitchFamily="34" charset="0"/>
              </a:rPr>
              <a:t>a date format (YY/MM/DD) to calculate the new ADSD.</a:t>
            </a:r>
            <a:endParaRPr lang="en-US" sz="1200" dirty="0">
              <a:latin typeface="Arial" panose="020B0604020202020204" pitchFamily="34" charset="0"/>
              <a:cs typeface="Arial" panose="020B0604020202020204" pitchFamily="34" charset="0"/>
            </a:endParaRPr>
          </a:p>
          <a:p>
            <a:pPr>
              <a:lnSpc>
                <a:spcPct val="120000"/>
              </a:lnSpc>
            </a:pPr>
            <a:r>
              <a:rPr lang="en-US" sz="1200" dirty="0" smtClean="0">
                <a:latin typeface="Arial" panose="020B0604020202020204" pitchFamily="34" charset="0"/>
                <a:cs typeface="Arial" panose="020B0604020202020204" pitchFamily="34" charset="0"/>
              </a:rPr>
              <a:t>Formula: </a:t>
            </a:r>
            <a:r>
              <a:rPr lang="en-US" sz="1200" dirty="0">
                <a:latin typeface="Arial" panose="020B0604020202020204" pitchFamily="34" charset="0"/>
                <a:cs typeface="Arial" panose="020B0604020202020204" pitchFamily="34" charset="0"/>
              </a:rPr>
              <a:t>365 days in a year, 30 days in a </a:t>
            </a:r>
            <a:r>
              <a:rPr lang="en-US" sz="1200" dirty="0" smtClean="0">
                <a:latin typeface="Arial" panose="020B0604020202020204" pitchFamily="34" charset="0"/>
                <a:cs typeface="Arial" panose="020B0604020202020204" pitchFamily="34" charset="0"/>
              </a:rPr>
              <a:t>month, </a:t>
            </a:r>
            <a:r>
              <a:rPr lang="en-US" sz="1200" dirty="0">
                <a:latin typeface="Arial" panose="020B0604020202020204" pitchFamily="34" charset="0"/>
                <a:cs typeface="Arial" panose="020B0604020202020204" pitchFamily="34" charset="0"/>
              </a:rPr>
              <a:t>and </a:t>
            </a:r>
            <a:r>
              <a:rPr lang="en-US" sz="1200" dirty="0" smtClean="0">
                <a:latin typeface="Arial" panose="020B0604020202020204" pitchFamily="34" charset="0"/>
                <a:cs typeface="Arial" panose="020B0604020202020204" pitchFamily="34" charset="0"/>
              </a:rPr>
              <a:t>remainder will be the number of days</a:t>
            </a:r>
            <a:endParaRPr lang="en-US" sz="1200" dirty="0">
              <a:latin typeface="Arial" panose="020B0604020202020204" pitchFamily="34" charset="0"/>
              <a:cs typeface="Arial" panose="020B0604020202020204" pitchFamily="34" charset="0"/>
            </a:endParaRPr>
          </a:p>
          <a:p>
            <a:pPr>
              <a:lnSpc>
                <a:spcPct val="120000"/>
              </a:lnSpc>
            </a:pPr>
            <a:r>
              <a:rPr lang="en-US" sz="1200" dirty="0" smtClean="0">
                <a:latin typeface="Arial" panose="020B0604020202020204" pitchFamily="34" charset="0"/>
                <a:cs typeface="Arial" panose="020B0604020202020204" pitchFamily="34" charset="0"/>
              </a:rPr>
              <a:t>Using the example above: total sum = 2,309.</a:t>
            </a:r>
          </a:p>
          <a:p>
            <a:pPr>
              <a:lnSpc>
                <a:spcPct val="120000"/>
              </a:lnSpc>
            </a:pPr>
            <a:r>
              <a:rPr lang="en-US" sz="1200" dirty="0" smtClean="0">
                <a:latin typeface="Arial" panose="020B0604020202020204" pitchFamily="34" charset="0"/>
                <a:cs typeface="Arial" panose="020B0604020202020204" pitchFamily="34" charset="0"/>
              </a:rPr>
              <a:t>2309/365 = </a:t>
            </a:r>
            <a:r>
              <a:rPr lang="en-US" sz="1200" b="1" dirty="0" smtClean="0">
                <a:solidFill>
                  <a:srgbClr val="00B050"/>
                </a:solidFill>
                <a:latin typeface="Arial" panose="020B0604020202020204" pitchFamily="34" charset="0"/>
                <a:cs typeface="Arial" panose="020B0604020202020204" pitchFamily="34" charset="0"/>
              </a:rPr>
              <a:t>6</a:t>
            </a:r>
            <a:r>
              <a:rPr lang="en-US" sz="1200" dirty="0" smtClean="0">
                <a:latin typeface="Arial" panose="020B0604020202020204" pitchFamily="34" charset="0"/>
                <a:cs typeface="Arial" panose="020B0604020202020204" pitchFamily="34" charset="0"/>
              </a:rPr>
              <a:t>.33 </a:t>
            </a:r>
            <a:r>
              <a:rPr lang="en-US" sz="1200" dirty="0">
                <a:latin typeface="Arial" panose="020B0604020202020204" pitchFamily="34" charset="0"/>
                <a:cs typeface="Arial" panose="020B0604020202020204" pitchFamily="34" charset="0"/>
              </a:rPr>
              <a:t>days = </a:t>
            </a:r>
            <a:r>
              <a:rPr lang="en-US" sz="1200" b="1" dirty="0">
                <a:solidFill>
                  <a:srgbClr val="00B050"/>
                </a:solidFill>
                <a:latin typeface="Arial" panose="020B0604020202020204" pitchFamily="34" charset="0"/>
                <a:cs typeface="Arial" panose="020B0604020202020204" pitchFamily="34" charset="0"/>
              </a:rPr>
              <a:t>6 </a:t>
            </a:r>
            <a:r>
              <a:rPr lang="en-US" sz="1200" b="1" dirty="0" smtClean="0">
                <a:solidFill>
                  <a:srgbClr val="00B050"/>
                </a:solidFill>
                <a:latin typeface="Arial" panose="020B0604020202020204" pitchFamily="34" charset="0"/>
                <a:cs typeface="Arial" panose="020B0604020202020204" pitchFamily="34" charset="0"/>
              </a:rPr>
              <a:t>years</a:t>
            </a:r>
            <a:r>
              <a:rPr lang="en-US" sz="1200" dirty="0" smtClean="0">
                <a:latin typeface="Arial" panose="020B0604020202020204" pitchFamily="34" charset="0"/>
                <a:cs typeface="Arial" panose="020B0604020202020204" pitchFamily="34" charset="0"/>
              </a:rPr>
              <a:t>); 6 x 365 = </a:t>
            </a:r>
            <a:r>
              <a:rPr lang="en-US" sz="1200" dirty="0">
                <a:latin typeface="Arial" panose="020B0604020202020204" pitchFamily="34" charset="0"/>
                <a:cs typeface="Arial" panose="020B0604020202020204" pitchFamily="34" charset="0"/>
              </a:rPr>
              <a:t>2190 days</a:t>
            </a:r>
          </a:p>
          <a:p>
            <a:pPr>
              <a:lnSpc>
                <a:spcPct val="120000"/>
              </a:lnSpc>
            </a:pPr>
            <a:r>
              <a:rPr lang="en-US" sz="1200" dirty="0" smtClean="0">
                <a:latin typeface="Arial" panose="020B0604020202020204" pitchFamily="34" charset="0"/>
                <a:cs typeface="Arial" panose="020B0604020202020204" pitchFamily="34" charset="0"/>
              </a:rPr>
              <a:t>2309 - 2190 = </a:t>
            </a:r>
            <a:r>
              <a:rPr lang="en-US" sz="1200" dirty="0">
                <a:latin typeface="Arial" panose="020B0604020202020204" pitchFamily="34" charset="0"/>
                <a:cs typeface="Arial" panose="020B0604020202020204" pitchFamily="34" charset="0"/>
              </a:rPr>
              <a:t>119 </a:t>
            </a:r>
            <a:r>
              <a:rPr lang="en-US" sz="1200" dirty="0" smtClean="0">
                <a:latin typeface="Arial" panose="020B0604020202020204" pitchFamily="34" charset="0"/>
                <a:cs typeface="Arial" panose="020B0604020202020204" pitchFamily="34" charset="0"/>
              </a:rPr>
              <a:t>days; 119/30 = </a:t>
            </a:r>
            <a:r>
              <a:rPr lang="en-US" sz="1200" b="1" dirty="0" smtClean="0">
                <a:solidFill>
                  <a:srgbClr val="00B050"/>
                </a:solidFill>
                <a:latin typeface="Arial" panose="020B0604020202020204" pitchFamily="34" charset="0"/>
                <a:cs typeface="Arial" panose="020B0604020202020204" pitchFamily="34" charset="0"/>
              </a:rPr>
              <a:t>3</a:t>
            </a:r>
            <a:r>
              <a:rPr lang="en-US" sz="1200" dirty="0" smtClean="0">
                <a:latin typeface="Arial" panose="020B0604020202020204" pitchFamily="34" charset="0"/>
                <a:cs typeface="Arial" panose="020B0604020202020204" pitchFamily="34" charset="0"/>
              </a:rPr>
              <a:t>.97 = </a:t>
            </a:r>
            <a:r>
              <a:rPr lang="en-US" sz="1200" b="1" dirty="0" smtClean="0">
                <a:solidFill>
                  <a:srgbClr val="00B050"/>
                </a:solidFill>
                <a:latin typeface="Arial" panose="020B0604020202020204" pitchFamily="34" charset="0"/>
                <a:cs typeface="Arial" panose="020B0604020202020204" pitchFamily="34" charset="0"/>
              </a:rPr>
              <a:t>3 months</a:t>
            </a:r>
            <a:r>
              <a:rPr lang="en-US" sz="1200" dirty="0" smtClean="0">
                <a:latin typeface="Arial" panose="020B0604020202020204" pitchFamily="34" charset="0"/>
                <a:cs typeface="Arial" panose="020B0604020202020204" pitchFamily="34" charset="0"/>
              </a:rPr>
              <a:t>; 3 x 30 = 90</a:t>
            </a:r>
            <a:endParaRPr lang="en-US" sz="1200" dirty="0">
              <a:latin typeface="Arial" panose="020B0604020202020204" pitchFamily="34" charset="0"/>
              <a:cs typeface="Arial" panose="020B0604020202020204" pitchFamily="34" charset="0"/>
            </a:endParaRPr>
          </a:p>
          <a:p>
            <a:pPr>
              <a:lnSpc>
                <a:spcPct val="120000"/>
              </a:lnSpc>
            </a:pPr>
            <a:r>
              <a:rPr lang="en-US" sz="1200" dirty="0">
                <a:latin typeface="Arial" panose="020B0604020202020204" pitchFamily="34" charset="0"/>
                <a:cs typeface="Arial" panose="020B0604020202020204" pitchFamily="34" charset="0"/>
              </a:rPr>
              <a:t>119 </a:t>
            </a:r>
            <a:r>
              <a:rPr lang="en-US" sz="1200" dirty="0" smtClean="0">
                <a:latin typeface="Arial" panose="020B0604020202020204" pitchFamily="34" charset="0"/>
                <a:cs typeface="Arial" panose="020B0604020202020204" pitchFamily="34" charset="0"/>
              </a:rPr>
              <a:t>- 90 = </a:t>
            </a:r>
            <a:r>
              <a:rPr lang="en-US" sz="1200" b="1" dirty="0" smtClean="0">
                <a:solidFill>
                  <a:srgbClr val="00B050"/>
                </a:solidFill>
                <a:latin typeface="Arial" panose="020B0604020202020204" pitchFamily="34" charset="0"/>
                <a:cs typeface="Arial" panose="020B0604020202020204" pitchFamily="34" charset="0"/>
              </a:rPr>
              <a:t>29 days </a:t>
            </a:r>
            <a:r>
              <a:rPr lang="en-US" sz="1200" dirty="0" smtClean="0">
                <a:latin typeface="Arial" panose="020B0604020202020204" pitchFamily="34" charset="0"/>
                <a:cs typeface="Arial" panose="020B0604020202020204" pitchFamily="34" charset="0"/>
              </a:rPr>
              <a:t>*** </a:t>
            </a:r>
            <a:r>
              <a:rPr lang="en-US" sz="1200" dirty="0" smtClean="0">
                <a:solidFill>
                  <a:srgbClr val="0070C0"/>
                </a:solidFill>
                <a:latin typeface="Arial" panose="020B0604020202020204" pitchFamily="34" charset="0"/>
                <a:cs typeface="Arial" panose="020B0604020202020204" pitchFamily="34" charset="0"/>
              </a:rPr>
              <a:t>Notice that we did not add an “inclusive day”? It’s because we are just converting the number to a date. </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a:lnSpc>
                <a:spcPct val="120000"/>
              </a:lnSpc>
            </a:pPr>
            <a:r>
              <a:rPr lang="en-US" sz="1200" dirty="0" smtClean="0">
                <a:latin typeface="Arial" panose="020B0604020202020204" pitchFamily="34" charset="0"/>
                <a:cs typeface="Arial" panose="020B0604020202020204" pitchFamily="34" charset="0"/>
              </a:rPr>
              <a:t>Now, </a:t>
            </a:r>
            <a:r>
              <a:rPr lang="en-US" sz="1200" dirty="0">
                <a:latin typeface="Arial" panose="020B0604020202020204" pitchFamily="34" charset="0"/>
                <a:cs typeface="Arial" panose="020B0604020202020204" pitchFamily="34" charset="0"/>
              </a:rPr>
              <a:t>using the </a:t>
            </a:r>
            <a:r>
              <a:rPr lang="en-US" sz="1200" dirty="0" smtClean="0">
                <a:latin typeface="Arial" panose="020B0604020202020204" pitchFamily="34" charset="0"/>
                <a:cs typeface="Arial" panose="020B0604020202020204" pitchFamily="34" charset="0"/>
              </a:rPr>
              <a:t>06 years 03 months, and 29 days, </a:t>
            </a:r>
            <a:r>
              <a:rPr lang="en-US" sz="1200" dirty="0">
                <a:latin typeface="Arial" panose="020B0604020202020204" pitchFamily="34" charset="0"/>
                <a:cs typeface="Arial" panose="020B0604020202020204" pitchFamily="34" charset="0"/>
              </a:rPr>
              <a:t>we </a:t>
            </a:r>
            <a:r>
              <a:rPr lang="en-US" sz="1200" dirty="0" smtClean="0">
                <a:latin typeface="Arial" panose="020B0604020202020204" pitchFamily="34" charset="0"/>
                <a:cs typeface="Arial" panose="020B0604020202020204" pitchFamily="34" charset="0"/>
              </a:rPr>
              <a:t>can subtract </a:t>
            </a:r>
            <a:r>
              <a:rPr lang="en-US" sz="1200" dirty="0">
                <a:latin typeface="Arial" panose="020B0604020202020204" pitchFamily="34" charset="0"/>
                <a:cs typeface="Arial" panose="020B0604020202020204" pitchFamily="34" charset="0"/>
              </a:rPr>
              <a:t>from the </a:t>
            </a:r>
            <a:r>
              <a:rPr lang="en-US" sz="1200" dirty="0" smtClean="0">
                <a:latin typeface="Arial" panose="020B0604020202020204" pitchFamily="34" charset="0"/>
                <a:cs typeface="Arial" panose="020B0604020202020204" pitchFamily="34" charset="0"/>
              </a:rPr>
              <a:t>member’s CED or DGAD. For example, see calculation below if CED is 3/27/2024.</a:t>
            </a:r>
          </a:p>
          <a:p>
            <a:pPr>
              <a:lnSpc>
                <a:spcPct val="100000"/>
              </a:lnSpc>
              <a:spcBef>
                <a:spcPts val="0"/>
              </a:spcBef>
            </a:pPr>
            <a:endParaRPr lang="en-US" sz="1200" dirty="0" smtClean="0">
              <a:latin typeface="Arial" panose="020B0604020202020204" pitchFamily="34" charset="0"/>
              <a:cs typeface="Arial" panose="020B0604020202020204" pitchFamily="34" charset="0"/>
            </a:endParaRPr>
          </a:p>
          <a:p>
            <a:pPr>
              <a:lnSpc>
                <a:spcPct val="100000"/>
              </a:lnSpc>
              <a:spcBef>
                <a:spcPts val="0"/>
              </a:spcBef>
            </a:pPr>
            <a:r>
              <a:rPr lang="en-US" sz="1200" dirty="0" smtClean="0">
                <a:latin typeface="Arial" panose="020B0604020202020204" pitchFamily="34" charset="0"/>
                <a:cs typeface="Arial" panose="020B0604020202020204" pitchFamily="34" charset="0"/>
              </a:rPr>
              <a:t>	24	03	27</a:t>
            </a:r>
          </a:p>
          <a:p>
            <a:pPr>
              <a:lnSpc>
                <a:spcPct val="100000"/>
              </a:lnSpc>
              <a:spcBef>
                <a:spcPts val="0"/>
              </a:spcBef>
            </a:pPr>
            <a:r>
              <a:rPr lang="en-US" sz="1200" dirty="0" smtClean="0">
                <a:latin typeface="Arial" panose="020B0604020202020204" pitchFamily="34" charset="0"/>
                <a:cs typeface="Arial" panose="020B0604020202020204" pitchFamily="34" charset="0"/>
              </a:rPr>
              <a:t>-	</a:t>
            </a:r>
            <a:r>
              <a:rPr lang="en-US" sz="1200" u="sng" dirty="0" smtClean="0">
                <a:latin typeface="Arial" panose="020B0604020202020204" pitchFamily="34" charset="0"/>
                <a:cs typeface="Arial" panose="020B0604020202020204" pitchFamily="34" charset="0"/>
              </a:rPr>
              <a:t>06	03	29</a:t>
            </a:r>
          </a:p>
          <a:p>
            <a:pPr>
              <a:lnSpc>
                <a:spcPct val="100000"/>
              </a:lnSpc>
              <a:spcBef>
                <a:spcPts val="0"/>
              </a:spcBef>
            </a:pPr>
            <a:r>
              <a:rPr lang="en-US" sz="1200" dirty="0" smtClean="0">
                <a:latin typeface="Arial" panose="020B0604020202020204" pitchFamily="34" charset="0"/>
                <a:cs typeface="Arial" panose="020B0604020202020204" pitchFamily="34" charset="0"/>
              </a:rPr>
              <a:t>	17	11	29</a:t>
            </a:r>
            <a:endParaRPr lang="en-US" sz="1200" dirty="0">
              <a:latin typeface="Arial" panose="020B0604020202020204" pitchFamily="34" charset="0"/>
              <a:cs typeface="Arial" panose="020B0604020202020204" pitchFamily="34" charset="0"/>
            </a:endParaRPr>
          </a:p>
          <a:p>
            <a:pPr>
              <a:lnSpc>
                <a:spcPct val="120000"/>
              </a:lnSpc>
            </a:pPr>
            <a:r>
              <a:rPr lang="en-US" sz="1200" dirty="0" smtClean="0">
                <a:latin typeface="Arial" panose="020B0604020202020204" pitchFamily="34" charset="0"/>
                <a:cs typeface="Arial" panose="020B0604020202020204" pitchFamily="34" charset="0"/>
              </a:rPr>
              <a:t>*** </a:t>
            </a:r>
            <a:r>
              <a:rPr lang="en-US" sz="1200" dirty="0" smtClean="0">
                <a:solidFill>
                  <a:srgbClr val="0070C0"/>
                </a:solidFill>
                <a:latin typeface="Arial" panose="020B0604020202020204" pitchFamily="34" charset="0"/>
                <a:cs typeface="Arial" panose="020B0604020202020204" pitchFamily="34" charset="0"/>
              </a:rPr>
              <a:t>Notice that we added an inclusive day? It’s to properly account for all creditable service. </a:t>
            </a:r>
            <a:r>
              <a:rPr lang="en-US" sz="1200" dirty="0" smtClean="0">
                <a:latin typeface="Arial" panose="020B0604020202020204" pitchFamily="34" charset="0"/>
                <a:cs typeface="Arial" panose="020B0604020202020204" pitchFamily="34" charset="0"/>
              </a:rPr>
              <a:t>***  New ADSD = 11/29//2017</a:t>
            </a:r>
          </a:p>
          <a:p>
            <a:pPr>
              <a:lnSpc>
                <a:spcPct val="120000"/>
              </a:lnSpc>
            </a:pPr>
            <a:endParaRPr lang="en-US" sz="1200" dirty="0" smtClean="0">
              <a:latin typeface="Arial" panose="020B0604020202020204" pitchFamily="34" charset="0"/>
              <a:cs typeface="Arial" panose="020B0604020202020204" pitchFamily="34" charset="0"/>
            </a:endParaRPr>
          </a:p>
          <a:p>
            <a:pPr marL="342900" indent="-342900">
              <a:lnSpc>
                <a:spcPct val="120000"/>
              </a:lnSpc>
              <a:buAutoNum type="arabicPlain" startAt="24"/>
            </a:pPr>
            <a:endParaRPr lang="en-US" sz="1200" dirty="0">
              <a:latin typeface="Arial" panose="020B0604020202020204" pitchFamily="34" charset="0"/>
              <a:cs typeface="Arial" panose="020B0604020202020204" pitchFamily="34" charset="0"/>
            </a:endParaRPr>
          </a:p>
        </p:txBody>
      </p:sp>
      <p:sp>
        <p:nvSpPr>
          <p:cNvPr id="11" name="Slide Number Placeholder 3"/>
          <p:cNvSpPr>
            <a:spLocks noGrp="1"/>
          </p:cNvSpPr>
          <p:nvPr>
            <p:ph type="sldNum" sz="quarter" idx="12"/>
          </p:nvPr>
        </p:nvSpPr>
        <p:spPr>
          <a:xfrm>
            <a:off x="9535886" y="6356350"/>
            <a:ext cx="644434" cy="365125"/>
          </a:xfrm>
        </p:spPr>
        <p:txBody>
          <a:bodyPr/>
          <a:lstStyle/>
          <a:p>
            <a:fld id="{89550991-BDAA-45CD-A1C5-F0DDFB0EA61C}" type="slidenum">
              <a:rPr lang="en-US" smtClean="0"/>
              <a:t>13</a:t>
            </a:fld>
            <a:endParaRPr lang="en-US" dirty="0"/>
          </a:p>
        </p:txBody>
      </p:sp>
    </p:spTree>
    <p:extLst>
      <p:ext uri="{BB962C8B-B14F-4D97-AF65-F5344CB8AC3E}">
        <p14:creationId xmlns:p14="http://schemas.microsoft.com/office/powerpoint/2010/main" val="2989824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0047389B-EE5B-4CAE-9F73-DA7F34BFEA09}"/>
              </a:ext>
            </a:extLst>
          </p:cNvPr>
          <p:cNvSpPr txBox="1">
            <a:spLocks/>
          </p:cNvSpPr>
          <p:nvPr/>
        </p:nvSpPr>
        <p:spPr>
          <a:xfrm>
            <a:off x="-1" y="30572"/>
            <a:ext cx="10641725" cy="584283"/>
          </a:xfrm>
          <a:prstGeom prst="rect">
            <a:avLst/>
          </a:prstGeom>
        </p:spPr>
        <p:txBody>
          <a:bodyPr rIns="0" anchor="ctr"/>
          <a:lstStyle>
            <a:lvl1pPr algn="r" defTabSz="914400" rtl="0" eaLnBrk="1" latinLnBrk="0" hangingPunct="1">
              <a:spcBef>
                <a:spcPct val="0"/>
              </a:spcBef>
              <a:buNone/>
              <a:defRPr sz="3200" b="1" i="0" kern="1200">
                <a:solidFill>
                  <a:srgbClr val="002060"/>
                </a:solidFill>
                <a:latin typeface="Arial" panose="020B0604020202020204" pitchFamily="34" charset="0"/>
                <a:ea typeface="+mj-ea"/>
                <a:cs typeface="Arial" panose="020B0604020202020204" pitchFamily="34" charset="0"/>
              </a:defRPr>
            </a:lvl1pPr>
          </a:lstStyle>
          <a:p>
            <a:pPr algn="l"/>
            <a:r>
              <a:rPr lang="en-US" sz="2800" dirty="0" smtClean="0">
                <a:solidFill>
                  <a:srgbClr val="FFC000"/>
                </a:solidFill>
              </a:rPr>
              <a:t>RC2AC/TAR WHILE ON ACTIVE DUTY ORDERS</a:t>
            </a:r>
            <a:endParaRPr lang="en-US" sz="2800" dirty="0">
              <a:solidFill>
                <a:srgbClr val="FFC000"/>
              </a:solidFill>
            </a:endParaRPr>
          </a:p>
        </p:txBody>
      </p:sp>
      <p:sp>
        <p:nvSpPr>
          <p:cNvPr id="3" name="TextBox 2"/>
          <p:cNvSpPr txBox="1"/>
          <p:nvPr/>
        </p:nvSpPr>
        <p:spPr>
          <a:xfrm>
            <a:off x="814551" y="1628288"/>
            <a:ext cx="10562897" cy="3354765"/>
          </a:xfrm>
          <a:prstGeom prst="rect">
            <a:avLst/>
          </a:prstGeom>
          <a:noFill/>
        </p:spPr>
        <p:txBody>
          <a:bodyPr wrap="square" rtlCol="0">
            <a:spAutoFit/>
          </a:bodyPr>
          <a:lstStyle/>
          <a:p>
            <a:pPr>
              <a:spcAft>
                <a:spcPts val="600"/>
              </a:spcAft>
            </a:pPr>
            <a:r>
              <a:rPr lang="en-US" sz="1600" b="1" u="sng" dirty="0">
                <a:latin typeface="Arial" panose="020B0604020202020204" pitchFamily="34" charset="0"/>
                <a:cs typeface="Arial" panose="020B0604020202020204" pitchFamily="34" charset="0"/>
              </a:rPr>
              <a:t>MILPERSMAN 1306-1502</a:t>
            </a:r>
          </a:p>
          <a:p>
            <a:pPr>
              <a:spcAft>
                <a:spcPts val="600"/>
              </a:spcAft>
            </a:pPr>
            <a:endParaRPr lang="en-US" sz="1600" dirty="0" smtClean="0">
              <a:latin typeface="Arial" panose="020B0604020202020204" pitchFamily="34" charset="0"/>
              <a:cs typeface="Arial" panose="020B0604020202020204" pitchFamily="34" charset="0"/>
            </a:endParaRPr>
          </a:p>
          <a:p>
            <a:pPr>
              <a:spcAft>
                <a:spcPts val="600"/>
              </a:spcAft>
            </a:pPr>
            <a:r>
              <a:rPr lang="en-US" sz="1600" dirty="0" smtClean="0">
                <a:latin typeface="Arial" panose="020B0604020202020204" pitchFamily="34" charset="0"/>
                <a:cs typeface="Arial" panose="020B0604020202020204" pitchFamily="34" charset="0"/>
              </a:rPr>
              <a:t>RC </a:t>
            </a:r>
            <a:r>
              <a:rPr lang="en-US" sz="1600" dirty="0">
                <a:latin typeface="Arial" panose="020B0604020202020204" pitchFamily="34" charset="0"/>
                <a:cs typeface="Arial" panose="020B0604020202020204" pitchFamily="34" charset="0"/>
              </a:rPr>
              <a:t>personnel in receipt of mobilization orders, on mobilization or active duty for operational support (ADOS) orders (formerly known as active duty for special work (ADSW), on extended active duty for training (ADT) orders, or on definite recall orders must be within 90 days of the end of these orders prior to applying for this program. </a:t>
            </a:r>
            <a:r>
              <a:rPr lang="en-US" sz="1600" dirty="0">
                <a:solidFill>
                  <a:srgbClr val="0070C0"/>
                </a:solidFill>
                <a:latin typeface="Arial" panose="020B0604020202020204" pitchFamily="34" charset="0"/>
                <a:cs typeface="Arial" panose="020B0604020202020204" pitchFamily="34" charset="0"/>
              </a:rPr>
              <a:t>RC personnel in receipt of mobilization orders, on mobilization orders, or on definite recall orders and submitting an RC2AC or RC2TAR application must complete the period of active service set forth in their current orders.</a:t>
            </a:r>
          </a:p>
          <a:p>
            <a:pPr>
              <a:spcAft>
                <a:spcPts val="600"/>
              </a:spcAft>
            </a:pPr>
            <a:endParaRPr lang="en-US" sz="1600" b="1" u="sng" dirty="0">
              <a:latin typeface="Arial" panose="020B0604020202020204" pitchFamily="34" charset="0"/>
              <a:cs typeface="Arial" panose="020B0604020202020204" pitchFamily="34" charset="0"/>
            </a:endParaRPr>
          </a:p>
          <a:p>
            <a:pPr>
              <a:spcAft>
                <a:spcPts val="600"/>
              </a:spcAft>
            </a:pPr>
            <a:r>
              <a:rPr lang="en-US" sz="1600" dirty="0" smtClean="0">
                <a:latin typeface="Arial" panose="020B0604020202020204" pitchFamily="34" charset="0"/>
                <a:cs typeface="Arial" panose="020B0604020202020204" pitchFamily="34" charset="0"/>
              </a:rPr>
              <a:t>CANREC </a:t>
            </a:r>
            <a:r>
              <a:rPr lang="en-US" sz="1600" dirty="0">
                <a:latin typeface="Arial" panose="020B0604020202020204" pitchFamily="34" charset="0"/>
                <a:cs typeface="Arial" panose="020B0604020202020204" pitchFamily="34" charset="0"/>
              </a:rPr>
              <a:t>Program Sailors applying for a component change or recall to active duty as TAR must be within 90 days of completing their orders and have filed an intent not to seek an extension to CANREC orders (non-continuation intent) with NAVPERSCOM Affiliation and </a:t>
            </a:r>
            <a:r>
              <a:rPr lang="en-US" sz="1600" dirty="0" err="1">
                <a:latin typeface="Arial" panose="020B0604020202020204" pitchFamily="34" charset="0"/>
                <a:cs typeface="Arial" panose="020B0604020202020204" pitchFamily="34" charset="0"/>
              </a:rPr>
              <a:t>Redesignation</a:t>
            </a:r>
            <a:r>
              <a:rPr lang="en-US" sz="1600" dirty="0">
                <a:latin typeface="Arial" panose="020B0604020202020204" pitchFamily="34" charset="0"/>
                <a:cs typeface="Arial" panose="020B0604020202020204" pitchFamily="34" charset="0"/>
              </a:rPr>
              <a:t> Division (PERS-92). </a:t>
            </a:r>
            <a:r>
              <a:rPr lang="en-US" sz="1600" dirty="0">
                <a:solidFill>
                  <a:srgbClr val="0070C0"/>
                </a:solidFill>
                <a:latin typeface="Arial" panose="020B0604020202020204" pitchFamily="34" charset="0"/>
                <a:cs typeface="Arial" panose="020B0604020202020204" pitchFamily="34" charset="0"/>
              </a:rPr>
              <a:t>CANREC Program Sailors will be required to complete their obligated service under their current orders.</a:t>
            </a:r>
          </a:p>
        </p:txBody>
      </p:sp>
      <p:sp>
        <p:nvSpPr>
          <p:cNvPr id="9" name="Slide Number Placeholder 3"/>
          <p:cNvSpPr>
            <a:spLocks noGrp="1"/>
          </p:cNvSpPr>
          <p:nvPr>
            <p:ph type="sldNum" sz="quarter" idx="12"/>
          </p:nvPr>
        </p:nvSpPr>
        <p:spPr>
          <a:xfrm>
            <a:off x="9535886" y="6356350"/>
            <a:ext cx="644434" cy="365125"/>
          </a:xfrm>
        </p:spPr>
        <p:txBody>
          <a:bodyPr/>
          <a:lstStyle/>
          <a:p>
            <a:fld id="{89550991-BDAA-45CD-A1C5-F0DDFB0EA61C}" type="slidenum">
              <a:rPr lang="en-US" smtClean="0"/>
              <a:t>14</a:t>
            </a:fld>
            <a:endParaRPr lang="en-US" dirty="0"/>
          </a:p>
        </p:txBody>
      </p:sp>
    </p:spTree>
    <p:extLst>
      <p:ext uri="{BB962C8B-B14F-4D97-AF65-F5344CB8AC3E}">
        <p14:creationId xmlns:p14="http://schemas.microsoft.com/office/powerpoint/2010/main" val="1336266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0047389B-EE5B-4CAE-9F73-DA7F34BFEA09}"/>
              </a:ext>
            </a:extLst>
          </p:cNvPr>
          <p:cNvSpPr txBox="1">
            <a:spLocks/>
          </p:cNvSpPr>
          <p:nvPr/>
        </p:nvSpPr>
        <p:spPr>
          <a:xfrm>
            <a:off x="-1" y="30572"/>
            <a:ext cx="10641725" cy="584283"/>
          </a:xfrm>
          <a:prstGeom prst="rect">
            <a:avLst/>
          </a:prstGeom>
        </p:spPr>
        <p:txBody>
          <a:bodyPr rIns="0" anchor="ctr"/>
          <a:lstStyle>
            <a:lvl1pPr algn="r" defTabSz="914400" rtl="0" eaLnBrk="1" latinLnBrk="0" hangingPunct="1">
              <a:spcBef>
                <a:spcPct val="0"/>
              </a:spcBef>
              <a:buNone/>
              <a:defRPr sz="3200" b="1" i="0" kern="1200">
                <a:solidFill>
                  <a:srgbClr val="002060"/>
                </a:solidFill>
                <a:latin typeface="Arial" panose="020B0604020202020204" pitchFamily="34" charset="0"/>
                <a:ea typeface="+mj-ea"/>
                <a:cs typeface="Arial" panose="020B0604020202020204" pitchFamily="34" charset="0"/>
              </a:defRPr>
            </a:lvl1pPr>
          </a:lstStyle>
          <a:p>
            <a:pPr algn="l"/>
            <a:r>
              <a:rPr lang="en-US" sz="2800" dirty="0" smtClean="0">
                <a:solidFill>
                  <a:srgbClr val="FFC000"/>
                </a:solidFill>
              </a:rPr>
              <a:t>RC2AC/TAR WHILE ON ACTIVE DUTY ORDERS</a:t>
            </a:r>
            <a:endParaRPr lang="en-US" sz="2800" dirty="0">
              <a:solidFill>
                <a:srgbClr val="FFC000"/>
              </a:solidFill>
            </a:endParaRPr>
          </a:p>
        </p:txBody>
      </p:sp>
      <p:sp>
        <p:nvSpPr>
          <p:cNvPr id="3" name="TextBox 2"/>
          <p:cNvSpPr txBox="1"/>
          <p:nvPr/>
        </p:nvSpPr>
        <p:spPr>
          <a:xfrm>
            <a:off x="814551" y="1628288"/>
            <a:ext cx="10562897" cy="4324261"/>
          </a:xfrm>
          <a:prstGeom prst="rect">
            <a:avLst/>
          </a:prstGeom>
          <a:noFill/>
        </p:spPr>
        <p:txBody>
          <a:bodyPr wrap="square" rtlCol="0">
            <a:spAutoFit/>
          </a:bodyPr>
          <a:lstStyle/>
          <a:p>
            <a:pPr>
              <a:spcAft>
                <a:spcPts val="600"/>
              </a:spcAft>
            </a:pPr>
            <a:r>
              <a:rPr lang="en-US" sz="1400" b="1" u="sng" dirty="0" smtClean="0">
                <a:latin typeface="Arial" panose="020B0604020202020204" pitchFamily="34" charset="0"/>
                <a:cs typeface="Arial" panose="020B0604020202020204" pitchFamily="34" charset="0"/>
              </a:rPr>
              <a:t>ENLISTED</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For SELRES </a:t>
            </a:r>
            <a:r>
              <a:rPr lang="en-US" sz="1400" dirty="0">
                <a:latin typeface="Arial" panose="020B0604020202020204" pitchFamily="34" charset="0"/>
                <a:cs typeface="Arial" panose="020B0604020202020204" pitchFamily="34" charset="0"/>
              </a:rPr>
              <a:t>converting </a:t>
            </a:r>
            <a:r>
              <a:rPr lang="en-US" sz="1400" dirty="0" smtClean="0">
                <a:latin typeface="Arial" panose="020B0604020202020204" pitchFamily="34" charset="0"/>
                <a:cs typeface="Arial" panose="020B0604020202020204" pitchFamily="34" charset="0"/>
              </a:rPr>
              <a:t>to RC2AC/TAR </a:t>
            </a:r>
            <a:r>
              <a:rPr lang="en-US" sz="1400" dirty="0">
                <a:latin typeface="Arial" panose="020B0604020202020204" pitchFamily="34" charset="0"/>
                <a:cs typeface="Arial" panose="020B0604020202020204" pitchFamily="34" charset="0"/>
              </a:rPr>
              <a:t>while on </a:t>
            </a:r>
            <a:r>
              <a:rPr lang="en-US" sz="1400" dirty="0" smtClean="0">
                <a:latin typeface="Arial" panose="020B0604020202020204" pitchFamily="34" charset="0"/>
                <a:cs typeface="Arial" panose="020B0604020202020204" pitchFamily="34" charset="0"/>
              </a:rPr>
              <a:t>Active Duty (AD) </a:t>
            </a:r>
            <a:r>
              <a:rPr lang="en-US" sz="1400" dirty="0">
                <a:latin typeface="Arial" panose="020B0604020202020204" pitchFamily="34" charset="0"/>
                <a:cs typeface="Arial" panose="020B0604020202020204" pitchFamily="34" charset="0"/>
              </a:rPr>
              <a:t>orders (ADOS, </a:t>
            </a:r>
            <a:r>
              <a:rPr lang="en-US" sz="1400" dirty="0" smtClean="0">
                <a:latin typeface="Arial" panose="020B0604020202020204" pitchFamily="34" charset="0"/>
                <a:cs typeface="Arial" panose="020B0604020202020204" pitchFamily="34" charset="0"/>
              </a:rPr>
              <a:t>MOB, Recall), </a:t>
            </a:r>
            <a:r>
              <a:rPr lang="en-US" sz="1400" dirty="0">
                <a:latin typeface="Arial" panose="020B0604020202020204" pitchFamily="34" charset="0"/>
                <a:cs typeface="Arial" panose="020B0604020202020204" pitchFamily="34" charset="0"/>
              </a:rPr>
              <a:t>submit </a:t>
            </a:r>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Salesforce case (</a:t>
            </a:r>
            <a:r>
              <a:rPr lang="en-US" sz="1400" dirty="0" err="1">
                <a:latin typeface="Arial" panose="020B0604020202020204" pitchFamily="34" charset="0"/>
                <a:cs typeface="Arial" panose="020B0604020202020204" pitchFamily="34" charset="0"/>
              </a:rPr>
              <a:t>eCRM</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to RCOE to include all required KSDs for RC2AC/TAR package. Ensure to specify that member was selected for RC2AC/TAR conversion in the description.</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Upon receipt of PCS orders, request an </a:t>
            </a:r>
            <a:r>
              <a:rPr lang="en-US" sz="1400" dirty="0">
                <a:latin typeface="Arial" panose="020B0604020202020204" pitchFamily="34" charset="0"/>
                <a:cs typeface="Arial" panose="020B0604020202020204" pitchFamily="34" charset="0"/>
              </a:rPr>
              <a:t>A</a:t>
            </a:r>
            <a:r>
              <a:rPr lang="en-US" sz="1400" dirty="0" smtClean="0">
                <a:latin typeface="Arial" panose="020B0604020202020204" pitchFamily="34" charset="0"/>
                <a:cs typeface="Arial" panose="020B0604020202020204" pitchFamily="34" charset="0"/>
              </a:rPr>
              <a:t>ctivity Loss, then Activity Gain to respective TSCs (either TSC Pensacola, TSC San Diego, or TSC Yokosuka).</a:t>
            </a:r>
          </a:p>
          <a:p>
            <a:pPr marL="742950" lvl="1" indent="-28575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Do </a:t>
            </a:r>
            <a:r>
              <a:rPr lang="en-US" sz="1400" u="dbl" dirty="0">
                <a:solidFill>
                  <a:srgbClr val="FF0000"/>
                </a:solidFill>
                <a:latin typeface="Arial" panose="020B0604020202020204" pitchFamily="34" charset="0"/>
                <a:cs typeface="Arial" panose="020B0604020202020204" pitchFamily="34" charset="0"/>
              </a:rPr>
              <a:t>not</a:t>
            </a:r>
            <a:r>
              <a:rPr lang="en-US" sz="1400" dirty="0" smtClean="0">
                <a:latin typeface="Arial" panose="020B0604020202020204" pitchFamily="34" charset="0"/>
                <a:cs typeface="Arial" panose="020B0604020202020204" pitchFamily="34" charset="0"/>
              </a:rPr>
              <a:t> submit to RCOE for processing</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SELRES on AD has the option to complete their AD orders and convert to AC or TAR, 30 days after completing orders.</a:t>
            </a:r>
          </a:p>
          <a:p>
            <a:pPr marL="742950" lvl="1"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O</a:t>
            </a:r>
            <a:r>
              <a:rPr lang="en-US" sz="1400" dirty="0" smtClean="0">
                <a:latin typeface="Arial" panose="020B0604020202020204" pitchFamily="34" charset="0"/>
                <a:cs typeface="Arial" panose="020B0604020202020204" pitchFamily="34" charset="0"/>
              </a:rPr>
              <a:t>nce SELRES are on AD, they are to physically muster with the current active duty command until new PCS orders have been cut to their Ultimate Duty Station.</a:t>
            </a:r>
          </a:p>
          <a:p>
            <a:pPr marL="1200150" lvl="2" indent="-285750">
              <a:spcAft>
                <a:spcPts val="600"/>
              </a:spcAft>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For example, Sailor is MOB in Virginia, but the family lives in New York, member will receive Virginia BAH although family remains in New York.</a:t>
            </a:r>
          </a:p>
          <a:p>
            <a:pPr marL="742950" lvl="1" indent="-285750">
              <a:spcAft>
                <a:spcPts val="600"/>
              </a:spcAft>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a:spcAft>
                <a:spcPts val="600"/>
              </a:spcAft>
            </a:pPr>
            <a:r>
              <a:rPr lang="en-US" sz="1400" b="1" u="sng" dirty="0" smtClean="0">
                <a:latin typeface="Arial" panose="020B0604020202020204" pitchFamily="34" charset="0"/>
                <a:cs typeface="Arial" panose="020B0604020202020204" pitchFamily="34" charset="0"/>
              </a:rPr>
              <a:t>OFFICER</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Upon receipt of PCS orders, </a:t>
            </a:r>
            <a:r>
              <a:rPr lang="en-US" sz="1400" dirty="0" smtClean="0">
                <a:latin typeface="Arial" panose="020B0604020202020204" pitchFamily="34" charset="0"/>
                <a:cs typeface="Arial" panose="020B0604020202020204" pitchFamily="34" charset="0"/>
              </a:rPr>
              <a:t>request </a:t>
            </a:r>
            <a:r>
              <a:rPr lang="en-US" sz="1400" dirty="0">
                <a:latin typeface="Arial" panose="020B0604020202020204" pitchFamily="34" charset="0"/>
                <a:cs typeface="Arial" panose="020B0604020202020204" pitchFamily="34" charset="0"/>
              </a:rPr>
              <a:t>an Activity Loss, then Activity Gain to respective </a:t>
            </a:r>
            <a:r>
              <a:rPr lang="en-US" sz="1400" dirty="0" smtClean="0">
                <a:latin typeface="Arial" panose="020B0604020202020204" pitchFamily="34" charset="0"/>
                <a:cs typeface="Arial" panose="020B0604020202020204" pitchFamily="34" charset="0"/>
              </a:rPr>
              <a:t>TSCs </a:t>
            </a:r>
            <a:r>
              <a:rPr lang="en-US" sz="1400" dirty="0">
                <a:latin typeface="Arial" panose="020B0604020202020204" pitchFamily="34" charset="0"/>
                <a:cs typeface="Arial" panose="020B0604020202020204" pitchFamily="34" charset="0"/>
              </a:rPr>
              <a:t>(either TSC Pensacola, TSC San Diego, or TSC Yokosuka).</a:t>
            </a:r>
          </a:p>
        </p:txBody>
      </p:sp>
      <p:sp>
        <p:nvSpPr>
          <p:cNvPr id="9" name="Slide Number Placeholder 3"/>
          <p:cNvSpPr>
            <a:spLocks noGrp="1"/>
          </p:cNvSpPr>
          <p:nvPr>
            <p:ph type="sldNum" sz="quarter" idx="12"/>
          </p:nvPr>
        </p:nvSpPr>
        <p:spPr>
          <a:xfrm>
            <a:off x="9535886" y="6356350"/>
            <a:ext cx="644434" cy="365125"/>
          </a:xfrm>
        </p:spPr>
        <p:txBody>
          <a:bodyPr/>
          <a:lstStyle/>
          <a:p>
            <a:fld id="{89550991-BDAA-45CD-A1C5-F0DDFB0EA61C}" type="slidenum">
              <a:rPr lang="en-US" smtClean="0"/>
              <a:t>15</a:t>
            </a:fld>
            <a:endParaRPr lang="en-US" dirty="0"/>
          </a:p>
        </p:txBody>
      </p:sp>
    </p:spTree>
    <p:extLst>
      <p:ext uri="{BB962C8B-B14F-4D97-AF65-F5344CB8AC3E}">
        <p14:creationId xmlns:p14="http://schemas.microsoft.com/office/powerpoint/2010/main" val="323419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0047389B-EE5B-4CAE-9F73-DA7F34BFEA09}"/>
              </a:ext>
            </a:extLst>
          </p:cNvPr>
          <p:cNvSpPr txBox="1">
            <a:spLocks/>
          </p:cNvSpPr>
          <p:nvPr/>
        </p:nvSpPr>
        <p:spPr>
          <a:xfrm>
            <a:off x="0" y="0"/>
            <a:ext cx="10712818" cy="735106"/>
          </a:xfrm>
          <a:prstGeom prst="rect">
            <a:avLst/>
          </a:prstGeom>
        </p:spPr>
        <p:txBody>
          <a:bodyPr rIns="0" anchor="ctr"/>
          <a:lstStyle>
            <a:lvl1pPr algn="r" defTabSz="914400" rtl="0" eaLnBrk="1" latinLnBrk="0" hangingPunct="1">
              <a:spcBef>
                <a:spcPct val="0"/>
              </a:spcBef>
              <a:buNone/>
              <a:defRPr sz="3200" b="1" i="0" kern="1200">
                <a:solidFill>
                  <a:srgbClr val="002060"/>
                </a:solidFill>
                <a:latin typeface="Arial" panose="020B0604020202020204" pitchFamily="34" charset="0"/>
                <a:ea typeface="+mj-ea"/>
                <a:cs typeface="Arial" panose="020B0604020202020204" pitchFamily="34" charset="0"/>
              </a:defRPr>
            </a:lvl1pPr>
          </a:lstStyle>
          <a:p>
            <a:pPr algn="l"/>
            <a:r>
              <a:rPr lang="en-US" dirty="0" smtClean="0">
                <a:solidFill>
                  <a:srgbClr val="FFC000"/>
                </a:solidFill>
              </a:rPr>
              <a:t>RC2AC/TAR Common </a:t>
            </a:r>
            <a:r>
              <a:rPr lang="en-US" dirty="0">
                <a:solidFill>
                  <a:srgbClr val="FFC000"/>
                </a:solidFill>
              </a:rPr>
              <a:t>errors and </a:t>
            </a:r>
            <a:r>
              <a:rPr lang="en-US" dirty="0" smtClean="0">
                <a:solidFill>
                  <a:srgbClr val="FFC000"/>
                </a:solidFill>
              </a:rPr>
              <a:t>issues </a:t>
            </a:r>
            <a:endParaRPr lang="en-US" i="1" dirty="0">
              <a:solidFill>
                <a:srgbClr val="FFC000"/>
              </a:solidFill>
            </a:endParaRPr>
          </a:p>
        </p:txBody>
      </p:sp>
      <p:sp>
        <p:nvSpPr>
          <p:cNvPr id="2" name="Rectangle 1"/>
          <p:cNvSpPr/>
          <p:nvPr/>
        </p:nvSpPr>
        <p:spPr>
          <a:xfrm>
            <a:off x="1078358" y="1455072"/>
            <a:ext cx="10064771" cy="4985980"/>
          </a:xfrm>
          <a:prstGeom prst="rect">
            <a:avLst/>
          </a:prstGeom>
        </p:spPr>
        <p:txBody>
          <a:bodyPr wrap="square">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Strength loss </a:t>
            </a:r>
            <a:r>
              <a:rPr lang="en-US" sz="1400" dirty="0" smtClean="0">
                <a:latin typeface="Arial" panose="020B0604020202020204" pitchFamily="34" charset="0"/>
                <a:cs typeface="Arial" panose="020B0604020202020204" pitchFamily="34" charset="0"/>
              </a:rPr>
              <a:t>not complete or completed </a:t>
            </a:r>
            <a:r>
              <a:rPr lang="en-US" sz="1400" dirty="0">
                <a:latin typeface="Arial" panose="020B0604020202020204" pitchFamily="34" charset="0"/>
                <a:cs typeface="Arial" panose="020B0604020202020204" pitchFamily="34" charset="0"/>
              </a:rPr>
              <a:t>incorrectly</a:t>
            </a:r>
          </a:p>
          <a:p>
            <a:pPr marL="800100" lvl="1" indent="-34290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Improper DSC </a:t>
            </a:r>
            <a:r>
              <a:rPr lang="en-US" sz="1400" dirty="0" smtClean="0">
                <a:latin typeface="Arial" panose="020B0604020202020204" pitchFamily="34" charset="0"/>
                <a:cs typeface="Arial" panose="020B0604020202020204" pitchFamily="34" charset="0"/>
              </a:rPr>
              <a:t>(member remained DSC 200 vice DSC 198)</a:t>
            </a:r>
          </a:p>
          <a:p>
            <a:pPr marL="800100" lvl="1" indent="-34290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Improper date (member’s loss date was released for </a:t>
            </a:r>
            <a:r>
              <a:rPr lang="en-US" sz="1400" dirty="0">
                <a:latin typeface="Arial" panose="020B0604020202020204" pitchFamily="34" charset="0"/>
                <a:cs typeface="Arial" panose="020B0604020202020204" pitchFamily="34" charset="0"/>
              </a:rPr>
              <a:t>the wrong </a:t>
            </a:r>
            <a:r>
              <a:rPr lang="en-US" sz="1400" dirty="0" smtClean="0">
                <a:latin typeface="Arial" panose="020B0604020202020204" pitchFamily="34" charset="0"/>
                <a:cs typeface="Arial" panose="020B0604020202020204" pitchFamily="34" charset="0"/>
              </a:rPr>
              <a:t>date)</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Incomplete packages</a:t>
            </a:r>
          </a:p>
          <a:p>
            <a:pPr marL="800100" lvl="1" indent="-34290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Missing KSDs</a:t>
            </a:r>
          </a:p>
          <a:p>
            <a:pPr marL="800100" lvl="1" indent="-342900">
              <a:spcAft>
                <a:spcPts val="600"/>
              </a:spcAft>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Incorrectly </a:t>
            </a:r>
            <a:r>
              <a:rPr lang="en-US" sz="1400" dirty="0">
                <a:latin typeface="Arial" panose="020B0604020202020204" pitchFamily="34" charset="0"/>
                <a:cs typeface="Arial" panose="020B0604020202020204" pitchFamily="34" charset="0"/>
              </a:rPr>
              <a:t>completed </a:t>
            </a:r>
            <a:r>
              <a:rPr lang="en-US" sz="1400" dirty="0" smtClean="0">
                <a:latin typeface="Arial" panose="020B0604020202020204" pitchFamily="34" charset="0"/>
                <a:cs typeface="Arial" panose="020B0604020202020204" pitchFamily="34" charset="0"/>
              </a:rPr>
              <a:t>KSDs</a:t>
            </a:r>
          </a:p>
          <a:p>
            <a:pPr marL="1257300" lvl="2" indent="-342900">
              <a:spcAft>
                <a:spcPts val="600"/>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Endorsements on orders (missing or not matching</a:t>
            </a:r>
            <a:r>
              <a:rPr lang="en-US" sz="1400" dirty="0" smtClean="0">
                <a:latin typeface="Arial" panose="020B0604020202020204" pitchFamily="34" charset="0"/>
                <a:cs typeface="Arial" panose="020B0604020202020204" pitchFamily="34" charset="0"/>
              </a:rPr>
              <a:t>)</a:t>
            </a:r>
          </a:p>
          <a:p>
            <a:pPr marL="1257300" lvl="2" indent="-342900">
              <a:spcAft>
                <a:spcPts val="600"/>
              </a:spcAft>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Page 2 not signed or within periodicity</a:t>
            </a:r>
          </a:p>
          <a:p>
            <a:pPr marL="1714500" lvl="3" indent="-342900">
              <a:spcAft>
                <a:spcPts val="600"/>
              </a:spcAft>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Must be certified by the verifying official</a:t>
            </a:r>
          </a:p>
          <a:p>
            <a:pPr marL="1257300" lvl="2" indent="-342900">
              <a:spcAft>
                <a:spcPts val="600"/>
              </a:spcAft>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Incorrect NAVPERS 1070/601</a:t>
            </a:r>
          </a:p>
          <a:p>
            <a:pPr marL="1714500" lvl="3" indent="-342900">
              <a:spcAft>
                <a:spcPts val="600"/>
              </a:spcAft>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Incorrect UIC (use Active Duty UIC)</a:t>
            </a:r>
          </a:p>
          <a:p>
            <a:pPr marL="1714500" lvl="3" indent="-342900">
              <a:spcAft>
                <a:spcPts val="600"/>
              </a:spcAft>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Incorrect RADO (RC2TAR only)</a:t>
            </a:r>
          </a:p>
          <a:p>
            <a:pPr marL="2171700" lvl="4" indent="-342900">
              <a:spcAft>
                <a:spcPts val="600"/>
              </a:spcAft>
              <a:buFont typeface="Courier New" panose="02070309020205020404" pitchFamily="49" charset="0"/>
              <a:buChar char="o"/>
            </a:pPr>
            <a:r>
              <a:rPr lang="en-US" sz="1400" dirty="0" smtClean="0">
                <a:latin typeface="Arial" panose="020B0604020202020204" pitchFamily="34" charset="0"/>
                <a:cs typeface="Arial" panose="020B0604020202020204" pitchFamily="34" charset="0"/>
              </a:rPr>
              <a:t>Must equal to # of months/days of reenlistment years: for example, 4 years = 048/000)</a:t>
            </a:r>
            <a:endParaRPr lang="en-US"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Packages </a:t>
            </a:r>
            <a:r>
              <a:rPr lang="en-US" sz="1400" dirty="0">
                <a:latin typeface="Arial" panose="020B0604020202020204" pitchFamily="34" charset="0"/>
                <a:cs typeface="Arial" panose="020B0604020202020204" pitchFamily="34" charset="0"/>
              </a:rPr>
              <a:t>submitted to incorrect queue in </a:t>
            </a:r>
            <a:r>
              <a:rPr lang="en-US" sz="1400" dirty="0" smtClean="0">
                <a:latin typeface="Arial" panose="020B0604020202020204" pitchFamily="34" charset="0"/>
                <a:cs typeface="Arial" panose="020B0604020202020204" pitchFamily="34" charset="0"/>
              </a:rPr>
              <a:t>Salesforce (TSC Great Lakes vice TSC Norfolk)</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Late submissions</a:t>
            </a:r>
            <a:endParaRPr lang="en-US"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Non-responsive CPPAs (CPPA Action</a:t>
            </a:r>
            <a:r>
              <a:rPr lang="en-US" sz="1400" dirty="0" smtClean="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Inaccurate </a:t>
            </a:r>
            <a:r>
              <a:rPr lang="en-US" sz="1400" dirty="0" smtClean="0">
                <a:latin typeface="Arial" panose="020B0604020202020204" pitchFamily="34" charset="0"/>
                <a:cs typeface="Arial" panose="020B0604020202020204" pitchFamily="34" charset="0"/>
              </a:rPr>
              <a:t>NEOPS/ASOSH</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535886" y="6356350"/>
            <a:ext cx="644434" cy="365125"/>
          </a:xfrm>
        </p:spPr>
        <p:txBody>
          <a:bodyPr/>
          <a:lstStyle/>
          <a:p>
            <a:fld id="{89550991-BDAA-45CD-A1C5-F0DDFB0EA61C}" type="slidenum">
              <a:rPr lang="en-US" smtClean="0"/>
              <a:t>16</a:t>
            </a:fld>
            <a:endParaRPr lang="en-US" dirty="0"/>
          </a:p>
        </p:txBody>
      </p:sp>
    </p:spTree>
    <p:extLst>
      <p:ext uri="{BB962C8B-B14F-4D97-AF65-F5344CB8AC3E}">
        <p14:creationId xmlns:p14="http://schemas.microsoft.com/office/powerpoint/2010/main" val="496448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F28C9F-CB3D-4F8E-88B0-F7B8492EA135}" type="slidenum">
              <a:rPr lang="en-US" smtClean="0"/>
              <a:t>17</a:t>
            </a:fld>
            <a:endParaRPr lang="en-US" dirty="0"/>
          </a:p>
        </p:txBody>
      </p:sp>
      <p:sp>
        <p:nvSpPr>
          <p:cNvPr id="10" name="Rectangle 4"/>
          <p:cNvSpPr>
            <a:spLocks noChangeArrowheads="1"/>
          </p:cNvSpPr>
          <p:nvPr/>
        </p:nvSpPr>
        <p:spPr bwMode="auto">
          <a:xfrm>
            <a:off x="4276165" y="1570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Title 6">
            <a:extLst>
              <a:ext uri="{FF2B5EF4-FFF2-40B4-BE49-F238E27FC236}">
                <a16:creationId xmlns:a16="http://schemas.microsoft.com/office/drawing/2014/main" id="{0047389B-EE5B-4CAE-9F73-DA7F34BFEA09}"/>
              </a:ext>
            </a:extLst>
          </p:cNvPr>
          <p:cNvSpPr txBox="1">
            <a:spLocks/>
          </p:cNvSpPr>
          <p:nvPr/>
        </p:nvSpPr>
        <p:spPr>
          <a:xfrm>
            <a:off x="0" y="0"/>
            <a:ext cx="11063886" cy="731520"/>
          </a:xfrm>
          <a:prstGeom prst="rect">
            <a:avLst/>
          </a:prstGeom>
        </p:spPr>
        <p:txBody>
          <a:bodyPr rIns="0" anchor="ctr"/>
          <a:lstStyle>
            <a:lvl1pPr algn="r" defTabSz="914400" rtl="0" eaLnBrk="1" latinLnBrk="0" hangingPunct="1">
              <a:spcBef>
                <a:spcPct val="0"/>
              </a:spcBef>
              <a:buNone/>
              <a:defRPr sz="3200" b="1" i="0" kern="1200">
                <a:solidFill>
                  <a:srgbClr val="002060"/>
                </a:solidFill>
                <a:latin typeface="Arial" panose="020B0604020202020204" pitchFamily="34" charset="0"/>
                <a:ea typeface="+mj-ea"/>
                <a:cs typeface="Arial" panose="020B0604020202020204" pitchFamily="34" charset="0"/>
              </a:defRPr>
            </a:lvl1pPr>
          </a:lstStyle>
          <a:p>
            <a:pPr lvl="0" algn="l">
              <a:defRPr/>
            </a:pPr>
            <a:r>
              <a:rPr lang="en-US" dirty="0">
                <a:solidFill>
                  <a:srgbClr val="FFC000"/>
                </a:solidFill>
              </a:rPr>
              <a:t>NESD Trouble Ticket information</a:t>
            </a:r>
            <a:endParaRPr kumimoji="0" lang="en-US" sz="3200" b="1" i="1" u="none" strike="noStrike" kern="1200" cap="none" spc="0" normalizeH="0" baseline="0" noProof="0" dirty="0">
              <a:ln>
                <a:noFill/>
              </a:ln>
              <a:solidFill>
                <a:srgbClr val="FFC000"/>
              </a:solidFill>
              <a:effectLst/>
              <a:uLnTx/>
              <a:uFillTx/>
            </a:endParaRPr>
          </a:p>
        </p:txBody>
      </p:sp>
      <p:sp>
        <p:nvSpPr>
          <p:cNvPr id="12" name="Rectangle 11"/>
          <p:cNvSpPr/>
          <p:nvPr/>
        </p:nvSpPr>
        <p:spPr>
          <a:xfrm>
            <a:off x="255048" y="1331576"/>
            <a:ext cx="11295531" cy="1938992"/>
          </a:xfrm>
          <a:prstGeom prst="rect">
            <a:avLst/>
          </a:prstGeom>
        </p:spPr>
        <p:txBody>
          <a:bodyPr wrap="square">
            <a:spAutoFit/>
          </a:bodyPr>
          <a:lstStyle/>
          <a:p>
            <a:r>
              <a:rPr lang="en-US" sz="2400" u="sng" dirty="0">
                <a:latin typeface="Arial" panose="020B0604020202020204" pitchFamily="34" charset="0"/>
                <a:cs typeface="Arial" panose="020B0604020202020204" pitchFamily="34" charset="0"/>
              </a:rPr>
              <a:t>NESD Trouble Ticket</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 cases of incorrect DSC or incorrect loss date, cancel the transaction and re-do the loss in NSIPS.</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 </a:t>
            </a:r>
            <a:r>
              <a:rPr lang="en-US" sz="2400" dirty="0" smtClean="0">
                <a:latin typeface="Arial" panose="020B0604020202020204" pitchFamily="34" charset="0"/>
                <a:cs typeface="Arial" panose="020B0604020202020204" pitchFamily="34" charset="0"/>
              </a:rPr>
              <a:t>instances that cancellation does not fix the issue, </a:t>
            </a:r>
            <a:r>
              <a:rPr lang="en-US" sz="2400" dirty="0">
                <a:latin typeface="Arial" panose="020B0604020202020204" pitchFamily="34" charset="0"/>
                <a:cs typeface="Arial" panose="020B0604020202020204" pitchFamily="34" charset="0"/>
              </a:rPr>
              <a:t>NRAs should submit an NESD trouble ticket to request </a:t>
            </a:r>
            <a:r>
              <a:rPr lang="en-US" sz="2400" dirty="0" smtClean="0">
                <a:latin typeface="Arial" panose="020B0604020202020204" pitchFamily="34" charset="0"/>
                <a:cs typeface="Arial" panose="020B0604020202020204" pitchFamily="34" charset="0"/>
              </a:rPr>
              <a:t>for resolution</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55048" y="3639900"/>
            <a:ext cx="10946352" cy="2652773"/>
          </a:xfrm>
          <a:prstGeom prst="rect">
            <a:avLst/>
          </a:prstGeom>
        </p:spPr>
      </p:pic>
    </p:spTree>
    <p:extLst>
      <p:ext uri="{BB962C8B-B14F-4D97-AF65-F5344CB8AC3E}">
        <p14:creationId xmlns:p14="http://schemas.microsoft.com/office/powerpoint/2010/main" val="1878014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2778" b="98148" l="4304" r="94177"/>
                    </a14:imgEffect>
                  </a14:imgLayer>
                </a14:imgProps>
              </a:ext>
            </a:extLst>
          </a:blip>
          <a:stretch>
            <a:fillRect/>
          </a:stretch>
        </p:blipFill>
        <p:spPr>
          <a:xfrm>
            <a:off x="4214550" y="1943607"/>
            <a:ext cx="3762900" cy="4115374"/>
          </a:xfrm>
          <a:prstGeom prst="rect">
            <a:avLst/>
          </a:prstGeom>
          <a:effectLst>
            <a:innerShdw blurRad="63500" dist="50800">
              <a:prstClr val="black">
                <a:alpha val="50000"/>
              </a:prstClr>
            </a:innerShdw>
          </a:effectLst>
        </p:spPr>
      </p:pic>
      <p:sp>
        <p:nvSpPr>
          <p:cNvPr id="4" name="Slide Number Placeholder 3"/>
          <p:cNvSpPr>
            <a:spLocks noGrp="1"/>
          </p:cNvSpPr>
          <p:nvPr>
            <p:ph type="sldNum" sz="quarter" idx="12"/>
          </p:nvPr>
        </p:nvSpPr>
        <p:spPr/>
        <p:txBody>
          <a:bodyPr/>
          <a:lstStyle/>
          <a:p>
            <a:fld id="{89550991-BDAA-45CD-A1C5-F0DDFB0EA61C}" type="slidenum">
              <a:rPr lang="en-US" smtClean="0"/>
              <a:t>18</a:t>
            </a:fld>
            <a:endParaRPr lang="en-US"/>
          </a:p>
        </p:txBody>
      </p:sp>
    </p:spTree>
    <p:extLst>
      <p:ext uri="{BB962C8B-B14F-4D97-AF65-F5344CB8AC3E}">
        <p14:creationId xmlns:p14="http://schemas.microsoft.com/office/powerpoint/2010/main" val="3178830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02"/>
            <a:ext cx="10671414" cy="754708"/>
          </a:xfrm>
        </p:spPr>
        <p:txBody>
          <a:bodyPr/>
          <a:lstStyle/>
          <a:p>
            <a:r>
              <a:rPr lang="en-US" sz="3200" dirty="0">
                <a:latin typeface="Arial" panose="020B0604020202020204" pitchFamily="34" charset="0"/>
                <a:cs typeface="Arial" panose="020B0604020202020204" pitchFamily="34" charset="0"/>
              </a:rPr>
              <a:t>References</a:t>
            </a:r>
            <a:r>
              <a:rPr lang="en-US"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577914" y="1427630"/>
            <a:ext cx="10515600" cy="4236196"/>
          </a:xfrm>
        </p:spPr>
        <p:txBody>
          <a:bodyPr vert="horz" lIns="91440" tIns="45720" rIns="91440" bIns="45720" rtlCol="0" anchor="t">
            <a:noAutofit/>
          </a:bodyPr>
          <a:lstStyle/>
          <a:p>
            <a:pPr marL="285750" indent="-285750">
              <a:lnSpc>
                <a:spcPct val="100000"/>
              </a:lnSpc>
              <a:spcBef>
                <a:spcPts val="0"/>
              </a:spcBef>
              <a:buFont typeface="Arial" panose="020B0604020202020204" pitchFamily="34" charset="0"/>
              <a:buChar char="•"/>
            </a:pPr>
            <a:r>
              <a:rPr lang="en-US" sz="1600" dirty="0">
                <a:latin typeface="Arial" panose="020B0604020202020204" pitchFamily="34" charset="0"/>
                <a:ea typeface="Segoe UI Emoji" panose="020B0502040204020203" pitchFamily="34" charset="0"/>
                <a:cs typeface="Arial" panose="020B0604020202020204" pitchFamily="34" charset="0"/>
              </a:rPr>
              <a:t>OPS ALERT With Current Case Routing </a:t>
            </a:r>
            <a:r>
              <a:rPr lang="en-US" sz="1600" dirty="0" smtClean="0">
                <a:latin typeface="Arial" panose="020B0604020202020204" pitchFamily="34" charset="0"/>
                <a:ea typeface="Segoe UI Emoji" panose="020B0502040204020203" pitchFamily="34" charset="0"/>
                <a:cs typeface="Arial" panose="020B0604020202020204" pitchFamily="34" charset="0"/>
              </a:rPr>
              <a:t>Guidance (CRG)</a:t>
            </a:r>
          </a:p>
          <a:p>
            <a:pPr>
              <a:lnSpc>
                <a:spcPct val="100000"/>
              </a:lnSpc>
              <a:spcBef>
                <a:spcPts val="0"/>
              </a:spcBef>
            </a:pPr>
            <a:endParaRPr lang="en-US" sz="1600" dirty="0">
              <a:latin typeface="Arial" panose="020B0604020202020204" pitchFamily="34" charset="0"/>
              <a:ea typeface="Segoe UI Emoji" panose="020B0502040204020203"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MyNavyHR</a:t>
            </a:r>
            <a:r>
              <a:rPr lang="en-US"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hlinkClick r:id="rId2"/>
              </a:rPr>
              <a:t>https://www.mynavyhr.navy.mil/</a:t>
            </a:r>
            <a:endParaRPr lang="en-US" sz="1600" dirty="0" smtClean="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MILPERSMAN 1306-1502: Enlisted Reserve component to Active Component (RC2AC</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or Enlisted Reserve Component Recall to Training and Administration of the Reserves (RC2TAR</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transition procedures</a:t>
            </a:r>
          </a:p>
          <a:p>
            <a:pPr marL="285750" indent="-285750">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MILPERSMAN </a:t>
            </a:r>
            <a:r>
              <a:rPr lang="en-US" sz="1600" dirty="0" smtClean="0">
                <a:latin typeface="Arial" panose="020B0604020202020204" pitchFamily="34" charset="0"/>
                <a:cs typeface="Arial" panose="020B0604020202020204" pitchFamily="34" charset="0"/>
              </a:rPr>
              <a:t>1001-020: Training and Administration of the Reserve </a:t>
            </a:r>
            <a:r>
              <a:rPr lang="en-US" sz="1600" dirty="0">
                <a:latin typeface="Arial" panose="020B0604020202020204" pitchFamily="34" charset="0"/>
                <a:cs typeface="Arial" panose="020B0604020202020204" pitchFamily="34" charset="0"/>
              </a:rPr>
              <a:t>(TAR) </a:t>
            </a:r>
            <a:r>
              <a:rPr lang="en-US" sz="1600" dirty="0" smtClean="0">
                <a:latin typeface="Arial" panose="020B0604020202020204" pitchFamily="34" charset="0"/>
                <a:cs typeface="Arial" panose="020B0604020202020204" pitchFamily="34" charset="0"/>
              </a:rPr>
              <a:t>Navy Reserve Officer Program</a:t>
            </a:r>
          </a:p>
          <a:p>
            <a:pPr marL="285750" indent="-285750">
              <a:lnSpc>
                <a:spcPct val="100000"/>
              </a:lnSpc>
              <a:spcBef>
                <a:spcPts val="0"/>
              </a:spcBef>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MILPERSMAN 1301-221: Officer Special Assignments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Training and Administration of the Reserve (TAR)</a:t>
            </a:r>
          </a:p>
          <a:p>
            <a:pPr marL="285750" indent="-285750">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MILPERSMAN </a:t>
            </a:r>
            <a:r>
              <a:rPr lang="en-US" sz="1600" dirty="0" smtClean="0">
                <a:latin typeface="Arial" panose="020B0604020202020204" pitchFamily="34" charset="0"/>
                <a:cs typeface="Arial" panose="020B0604020202020204" pitchFamily="34" charset="0"/>
              </a:rPr>
              <a:t>1320-306: Permanent Change of Station </a:t>
            </a:r>
            <a:r>
              <a:rPr lang="en-US" sz="1600" dirty="0">
                <a:latin typeface="Arial" panose="020B0604020202020204" pitchFamily="34" charset="0"/>
                <a:cs typeface="Arial" panose="020B0604020202020204" pitchFamily="34" charset="0"/>
              </a:rPr>
              <a:t>(PCS) </a:t>
            </a:r>
            <a:r>
              <a:rPr lang="en-US" sz="1600" dirty="0" smtClean="0">
                <a:latin typeface="Arial" panose="020B0604020202020204" pitchFamily="34" charset="0"/>
                <a:cs typeface="Arial" panose="020B0604020202020204" pitchFamily="34" charset="0"/>
              </a:rPr>
              <a:t>transfer order delivery and interpretation</a:t>
            </a:r>
          </a:p>
          <a:p>
            <a:pPr>
              <a:lnSpc>
                <a:spcPct val="100000"/>
              </a:lnSpc>
              <a:spcBef>
                <a:spcPts val="0"/>
              </a:spcBef>
            </a:pPr>
            <a:endParaRPr lang="en-US" sz="1600" dirty="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MILPERSMAN 1160-030: </a:t>
            </a:r>
            <a:r>
              <a:rPr lang="en-US" sz="1600" dirty="0" smtClean="0">
                <a:latin typeface="Arial" panose="020B0604020202020204" pitchFamily="34" charset="0"/>
                <a:cs typeface="Arial" panose="020B0604020202020204" pitchFamily="34" charset="0"/>
              </a:rPr>
              <a:t>Enlistments and Reenlistments under continuous service conditions</a:t>
            </a:r>
          </a:p>
          <a:p>
            <a:pPr marL="285750" indent="-285750">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rPr>
              <a:t>MILPERSMAN 1000-030: Active Duty Service Date (ADSD) for enlisted personnel</a:t>
            </a:r>
          </a:p>
          <a:p>
            <a:pPr marL="285750" indent="-285750">
              <a:lnSpc>
                <a:spcPct val="100000"/>
              </a:lnSpc>
              <a:spcBef>
                <a:spcPts val="0"/>
              </a:spcBef>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DoDFMR</a:t>
            </a:r>
            <a:r>
              <a:rPr lang="en-US" sz="1600" dirty="0" smtClean="0">
                <a:latin typeface="Arial" panose="020B0604020202020204" pitchFamily="34" charset="0"/>
                <a:cs typeface="Arial" panose="020B0604020202020204" pitchFamily="34" charset="0"/>
              </a:rPr>
              <a:t> Vol 7A Chapter 1: Creditable Service</a:t>
            </a:r>
          </a:p>
          <a:p>
            <a:pPr marL="285750" indent="-285750">
              <a:lnSpc>
                <a:spcPct val="100000"/>
              </a:lnSpc>
              <a:spcBef>
                <a:spcPts val="0"/>
              </a:spcBef>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lnSpc>
                <a:spcPct val="100000"/>
              </a:lnSpc>
              <a:spcBef>
                <a:spcPts val="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Reserve Personnel Manual: </a:t>
            </a:r>
            <a:r>
              <a:rPr lang="en-US" sz="1600" dirty="0" smtClean="0">
                <a:latin typeface="Arial" panose="020B0604020202020204" pitchFamily="34" charset="0"/>
                <a:cs typeface="Arial" panose="020B0604020202020204" pitchFamily="34" charset="0"/>
                <a:hlinkClick r:id="rId3"/>
              </a:rPr>
              <a:t>&gt; Resources &gt; Official RESFOR Guidance &gt; RESPERSMAN (navy.mil)</a:t>
            </a:r>
            <a:endParaRPr lang="en-US" sz="1600"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89550991-BDAA-45CD-A1C5-F0DDFB0EA61C}" type="slidenum">
              <a:rPr lang="en-US" smtClean="0"/>
              <a:t>2</a:t>
            </a:fld>
            <a:endParaRPr lang="en-US"/>
          </a:p>
        </p:txBody>
      </p:sp>
    </p:spTree>
    <p:extLst>
      <p:ext uri="{BB962C8B-B14F-4D97-AF65-F5344CB8AC3E}">
        <p14:creationId xmlns:p14="http://schemas.microsoft.com/office/powerpoint/2010/main" val="3432285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44071"/>
          </a:xfrm>
        </p:spPr>
        <p:txBody>
          <a:bodyPr>
            <a:normAutofit/>
          </a:bodyPr>
          <a:lstStyle/>
          <a:p>
            <a:r>
              <a:rPr lang="en-US" sz="3200" dirty="0" smtClean="0">
                <a:latin typeface="Arial" panose="020B0604020202020204" pitchFamily="34" charset="0"/>
                <a:cs typeface="Arial" panose="020B0604020202020204" pitchFamily="34" charset="0"/>
              </a:rPr>
              <a:t>Objectives: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66250"/>
            <a:ext cx="10515600" cy="4610713"/>
          </a:xfrm>
        </p:spPr>
        <p:txBody>
          <a:bodyPr vert="horz" lIns="91440" tIns="45720" rIns="91440" bIns="45720" rtlCol="0" anchor="t">
            <a:normAutofit/>
          </a:bodyPr>
          <a:lstStyle/>
          <a:p>
            <a:pPr marL="342900" indent="-342900">
              <a:lnSpc>
                <a:spcPct val="150000"/>
              </a:lnSpc>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Learn the </a:t>
            </a:r>
            <a:r>
              <a:rPr lang="en-US" sz="2000" dirty="0">
                <a:latin typeface="Arial" panose="020B0604020202020204" pitchFamily="34" charset="0"/>
                <a:cs typeface="Arial" panose="020B0604020202020204" pitchFamily="34" charset="0"/>
              </a:rPr>
              <a:t>Reserve </a:t>
            </a:r>
            <a:r>
              <a:rPr lang="en-US" sz="2000" dirty="0" smtClean="0">
                <a:latin typeface="Arial" panose="020B0604020202020204" pitchFamily="34" charset="0"/>
                <a:cs typeface="Arial" panose="020B0604020202020204" pitchFamily="34" charset="0"/>
              </a:rPr>
              <a:t>RC2AC/TAR Areas </a:t>
            </a:r>
            <a:r>
              <a:rPr lang="en-US" sz="2000" dirty="0">
                <a:latin typeface="Arial" panose="020B0604020202020204" pitchFamily="34" charset="0"/>
                <a:cs typeface="Arial" panose="020B0604020202020204" pitchFamily="34" charset="0"/>
              </a:rPr>
              <a:t>of Responsibility (AOR)</a:t>
            </a:r>
          </a:p>
          <a:p>
            <a:pPr marL="342900" indent="-342900">
              <a:lnSpc>
                <a:spcPct val="150000"/>
              </a:lnSpc>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Learn the process flow of activation process specific </a:t>
            </a:r>
            <a:r>
              <a:rPr lang="en-US" sz="2000" dirty="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RC2AC/TAR</a:t>
            </a:r>
          </a:p>
          <a:p>
            <a:pPr lvl="1">
              <a:lnSpc>
                <a:spcPct val="150000"/>
              </a:lnSpc>
              <a:spcBef>
                <a:spcPts val="0"/>
              </a:spcBef>
              <a:buFont typeface="Courier New" panose="02070309020205020404" pitchFamily="49" charset="0"/>
              <a:buChar char="o"/>
            </a:pPr>
            <a:r>
              <a:rPr lang="en-US" dirty="0" err="1">
                <a:latin typeface="Arial" panose="020B0604020202020204" pitchFamily="34" charset="0"/>
                <a:cs typeface="Arial" panose="020B0604020202020204" pitchFamily="34" charset="0"/>
              </a:rPr>
              <a:t>eCRM</a:t>
            </a:r>
            <a:r>
              <a:rPr lang="en-US" dirty="0">
                <a:latin typeface="Arial" panose="020B0604020202020204" pitchFamily="34" charset="0"/>
                <a:cs typeface="Arial" panose="020B0604020202020204" pitchFamily="34" charset="0"/>
              </a:rPr>
              <a:t> (Salesforce) Submission </a:t>
            </a:r>
            <a:endParaRPr lang="en-US" dirty="0" smtClean="0">
              <a:latin typeface="Arial" panose="020B0604020202020204" pitchFamily="34" charset="0"/>
              <a:cs typeface="Arial" panose="020B0604020202020204" pitchFamily="34" charset="0"/>
            </a:endParaRPr>
          </a:p>
          <a:p>
            <a:pPr marL="342900" indent="-342900">
              <a:lnSpc>
                <a:spcPct val="150000"/>
              </a:lnSpc>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Learn the required Key Supporting Documents (KSDs)</a:t>
            </a:r>
          </a:p>
          <a:p>
            <a:pPr marL="342900" indent="-342900">
              <a:lnSpc>
                <a:spcPct val="150000"/>
              </a:lnSpc>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How to calculate Active Duty Service Date (ADSD)</a:t>
            </a:r>
          </a:p>
          <a:p>
            <a:pPr marL="342900" indent="-342900">
              <a:lnSpc>
                <a:spcPct val="150000"/>
              </a:lnSpc>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Learn the process for RC2AC/TAR conversion while on Active Duty orders</a:t>
            </a:r>
          </a:p>
          <a:p>
            <a:pPr marL="342900" indent="-342900">
              <a:lnSpc>
                <a:spcPct val="150000"/>
              </a:lnSpc>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Understand the common errors and issues</a:t>
            </a:r>
          </a:p>
          <a:p>
            <a:pPr marL="342900" indent="-342900">
              <a:lnSpc>
                <a:spcPct val="150000"/>
              </a:lnSpc>
              <a:spcBef>
                <a:spcPts val="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NESD </a:t>
            </a:r>
            <a:r>
              <a:rPr lang="en-US" sz="2000" dirty="0">
                <a:latin typeface="Arial" panose="020B0604020202020204" pitchFamily="34" charset="0"/>
                <a:cs typeface="Arial" panose="020B0604020202020204" pitchFamily="34" charset="0"/>
              </a:rPr>
              <a:t>Trouble Ticket </a:t>
            </a:r>
            <a:r>
              <a:rPr lang="en-US" sz="2000" dirty="0" smtClean="0">
                <a:latin typeface="Arial" panose="020B0604020202020204" pitchFamily="34" charset="0"/>
                <a:cs typeface="Arial" panose="020B0604020202020204" pitchFamily="34" charset="0"/>
              </a:rPr>
              <a:t>submission</a:t>
            </a:r>
          </a:p>
        </p:txBody>
      </p:sp>
      <p:sp>
        <p:nvSpPr>
          <p:cNvPr id="8" name="Slide Number Placeholder 7"/>
          <p:cNvSpPr>
            <a:spLocks noGrp="1"/>
          </p:cNvSpPr>
          <p:nvPr>
            <p:ph type="sldNum" sz="quarter" idx="12"/>
          </p:nvPr>
        </p:nvSpPr>
        <p:spPr/>
        <p:txBody>
          <a:bodyPr/>
          <a:lstStyle/>
          <a:p>
            <a:fld id="{89550991-BDAA-45CD-A1C5-F0DDFB0EA61C}" type="slidenum">
              <a:rPr lang="en-US" smtClean="0"/>
              <a:t>3</a:t>
            </a:fld>
            <a:endParaRPr lang="en-US"/>
          </a:p>
        </p:txBody>
      </p:sp>
    </p:spTree>
    <p:extLst>
      <p:ext uri="{BB962C8B-B14F-4D97-AF65-F5344CB8AC3E}">
        <p14:creationId xmlns:p14="http://schemas.microsoft.com/office/powerpoint/2010/main" val="3688047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44071"/>
          </a:xfrm>
        </p:spPr>
        <p:txBody>
          <a:bodyPr>
            <a:normAutofit/>
          </a:bodyPr>
          <a:lstStyle/>
          <a:p>
            <a:r>
              <a:rPr lang="en-US" sz="3200" dirty="0" smtClean="0">
                <a:latin typeface="Arial" panose="020B0604020202020204" pitchFamily="34" charset="0"/>
                <a:cs typeface="Arial" panose="020B0604020202020204" pitchFamily="34" charset="0"/>
              </a:rPr>
              <a:t>RC2AC/TAR Areas of Responsibility (AOR)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66250"/>
            <a:ext cx="10515600" cy="4610713"/>
          </a:xfrm>
        </p:spPr>
        <p:txBody>
          <a:bodyPr vert="horz" lIns="91440" tIns="45720" rIns="91440" bIns="45720" rtlCol="0" anchor="t">
            <a:normAutofit/>
          </a:bodyPr>
          <a:lstStyle/>
          <a:p>
            <a:pPr marL="342900" indent="-342900">
              <a:lnSpc>
                <a:spcPct val="15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Process Strength Gains, Entitlements, and submit Availabilities for SELRES converting RC2AC or RC2TAR</a:t>
            </a:r>
          </a:p>
          <a:p>
            <a:pPr marL="342900" indent="-342900">
              <a:lnSpc>
                <a:spcPct val="150000"/>
              </a:lnSpc>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Assist with </a:t>
            </a:r>
            <a:r>
              <a:rPr lang="en-US" sz="2000" dirty="0" smtClean="0">
                <a:latin typeface="Arial" panose="020B0604020202020204" pitchFamily="34" charset="0"/>
                <a:cs typeface="Arial" panose="020B0604020202020204" pitchFamily="34" charset="0"/>
              </a:rPr>
              <a:t>Reenlistments for </a:t>
            </a:r>
            <a:r>
              <a:rPr lang="en-US" sz="2000" dirty="0">
                <a:latin typeface="Arial" panose="020B0604020202020204" pitchFamily="34" charset="0"/>
                <a:cs typeface="Arial" panose="020B0604020202020204" pitchFamily="34" charset="0"/>
              </a:rPr>
              <a:t>SELRES converting RC2AC/TAR</a:t>
            </a:r>
          </a:p>
          <a:p>
            <a:pPr>
              <a:lnSpc>
                <a:spcPct val="150000"/>
              </a:lnSpc>
              <a:spcBef>
                <a:spcPts val="0"/>
              </a:spcBef>
            </a:pPr>
            <a:endParaRPr lang="en-US" sz="2000" dirty="0">
              <a:latin typeface="Arial" panose="020B0604020202020204" pitchFamily="34" charset="0"/>
              <a:cs typeface="Arial" panose="020B0604020202020204" pitchFamily="34" charset="0"/>
            </a:endParaRPr>
          </a:p>
          <a:p>
            <a:pPr>
              <a:lnSpc>
                <a:spcPct val="150000"/>
              </a:lnSpc>
              <a:spcBef>
                <a:spcPts val="0"/>
              </a:spcBef>
            </a:pPr>
            <a:r>
              <a:rPr lang="en-US" sz="2000" dirty="0">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For those SELRES converting </a:t>
            </a:r>
            <a:r>
              <a:rPr lang="en-US" sz="2000" dirty="0" smtClean="0">
                <a:solidFill>
                  <a:srgbClr val="0070C0"/>
                </a:solidFill>
                <a:latin typeface="Arial" panose="020B0604020202020204" pitchFamily="34" charset="0"/>
                <a:cs typeface="Arial" panose="020B0604020202020204" pitchFamily="34" charset="0"/>
              </a:rPr>
              <a:t>to RC2AC </a:t>
            </a:r>
            <a:r>
              <a:rPr lang="en-US" sz="2000" dirty="0">
                <a:solidFill>
                  <a:srgbClr val="0070C0"/>
                </a:solidFill>
                <a:latin typeface="Arial" panose="020B0604020202020204" pitchFamily="34" charset="0"/>
                <a:cs typeface="Arial" panose="020B0604020202020204" pitchFamily="34" charset="0"/>
              </a:rPr>
              <a:t>or RC2TAR while on AD orders (ADOS, Mob, Recall, etc.), submit </a:t>
            </a:r>
            <a:r>
              <a:rPr lang="en-US" sz="2000" dirty="0" smtClean="0">
                <a:solidFill>
                  <a:srgbClr val="0070C0"/>
                </a:solidFill>
                <a:latin typeface="Arial" panose="020B0604020202020204" pitchFamily="34" charset="0"/>
                <a:cs typeface="Arial" panose="020B0604020202020204" pitchFamily="34" charset="0"/>
              </a:rPr>
              <a:t>signed Manual Reenlistments </a:t>
            </a:r>
            <a:r>
              <a:rPr lang="en-US" sz="2000" dirty="0">
                <a:solidFill>
                  <a:srgbClr val="0070C0"/>
                </a:solidFill>
                <a:latin typeface="Arial" panose="020B0604020202020204" pitchFamily="34" charset="0"/>
                <a:cs typeface="Arial" panose="020B0604020202020204" pitchFamily="34" charset="0"/>
              </a:rPr>
              <a:t>to </a:t>
            </a:r>
            <a:r>
              <a:rPr lang="en-US" sz="2000" dirty="0" smtClean="0">
                <a:solidFill>
                  <a:srgbClr val="0070C0"/>
                </a:solidFill>
                <a:latin typeface="Arial" panose="020B0604020202020204" pitchFamily="34" charset="0"/>
                <a:cs typeface="Arial" panose="020B0604020202020204" pitchFamily="34" charset="0"/>
              </a:rPr>
              <a:t>RCOE; do </a:t>
            </a:r>
            <a:r>
              <a:rPr lang="en-US" sz="2000" u="dbl" dirty="0" smtClean="0">
                <a:solidFill>
                  <a:srgbClr val="FF0000"/>
                </a:solidFill>
                <a:latin typeface="Arial" panose="020B0604020202020204" pitchFamily="34" charset="0"/>
                <a:cs typeface="Arial" panose="020B0604020202020204" pitchFamily="34" charset="0"/>
              </a:rPr>
              <a:t>not</a:t>
            </a:r>
            <a:r>
              <a:rPr lang="en-US" sz="2000" dirty="0" smtClean="0">
                <a:solidFill>
                  <a:srgbClr val="0070C0"/>
                </a:solidFill>
                <a:latin typeface="Arial" panose="020B0604020202020204" pitchFamily="34" charset="0"/>
                <a:cs typeface="Arial" panose="020B0604020202020204" pitchFamily="34" charset="0"/>
              </a:rPr>
              <a:t> submit to TSC Naples for processing. </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89550991-BDAA-45CD-A1C5-F0DDFB0EA61C}" type="slidenum">
              <a:rPr lang="en-US" smtClean="0"/>
              <a:t>4</a:t>
            </a:fld>
            <a:endParaRPr lang="en-US"/>
          </a:p>
        </p:txBody>
      </p:sp>
    </p:spTree>
    <p:extLst>
      <p:ext uri="{BB962C8B-B14F-4D97-AF65-F5344CB8AC3E}">
        <p14:creationId xmlns:p14="http://schemas.microsoft.com/office/powerpoint/2010/main" val="3262978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1" y="1"/>
            <a:ext cx="10171471" cy="735106"/>
          </a:xfrm>
        </p:spPr>
        <p:txBody>
          <a:bodyPr>
            <a:normAutofit fontScale="90000"/>
          </a:bodyPr>
          <a:lstStyle/>
          <a:p>
            <a:r>
              <a:rPr lang="en-US" sz="3600" dirty="0">
                <a:latin typeface="Arial" panose="020B0604020202020204" pitchFamily="34" charset="0"/>
                <a:cs typeface="Arial" panose="020B0604020202020204" pitchFamily="34" charset="0"/>
              </a:rPr>
              <a:t>RC2AC/TAR ENLISTED CONVERSION PROCESS</a:t>
            </a:r>
          </a:p>
        </p:txBody>
      </p:sp>
      <p:sp>
        <p:nvSpPr>
          <p:cNvPr id="4" name="Rounded Rectangle 3"/>
          <p:cNvSpPr/>
          <p:nvPr/>
        </p:nvSpPr>
        <p:spPr>
          <a:xfrm>
            <a:off x="555812" y="2193567"/>
            <a:ext cx="1700772" cy="9958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dirty="0">
                <a:solidFill>
                  <a:schemeClr val="tx1"/>
                </a:solidFill>
                <a:latin typeface="Arial" panose="020B0604020202020204" pitchFamily="34" charset="0"/>
                <a:cs typeface="Arial" panose="020B0604020202020204" pitchFamily="34" charset="0"/>
              </a:rPr>
              <a:t>STRENGTH LOSS IS PROCESSED BY NAVY RESERVE ACTIVITY (NRA) FOR </a:t>
            </a:r>
            <a:r>
              <a:rPr lang="en-US" sz="800" b="1" dirty="0" smtClean="0">
                <a:solidFill>
                  <a:schemeClr val="tx1"/>
                </a:solidFill>
                <a:latin typeface="Arial" panose="020B0604020202020204" pitchFamily="34" charset="0"/>
                <a:cs typeface="Arial" panose="020B0604020202020204" pitchFamily="34" charset="0"/>
              </a:rPr>
              <a:t>MEMBER, </a:t>
            </a:r>
            <a:r>
              <a:rPr lang="en-US" sz="800" b="1" dirty="0">
                <a:solidFill>
                  <a:schemeClr val="tx1"/>
                </a:solidFill>
                <a:latin typeface="Arial" panose="020B0604020202020204" pitchFamily="34" charset="0"/>
                <a:cs typeface="Arial" panose="020B0604020202020204" pitchFamily="34" charset="0"/>
              </a:rPr>
              <a:t>APPROPRIATE DOCUMENTS AND NSIPS TRANSACTION COMPLETED (SEE NOTES BELOW)</a:t>
            </a:r>
          </a:p>
        </p:txBody>
      </p:sp>
      <p:sp>
        <p:nvSpPr>
          <p:cNvPr id="5" name="Rounded Rectangle 4"/>
          <p:cNvSpPr/>
          <p:nvPr/>
        </p:nvSpPr>
        <p:spPr>
          <a:xfrm>
            <a:off x="2879005" y="2166024"/>
            <a:ext cx="1593410" cy="9958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smtClean="0">
                <a:solidFill>
                  <a:schemeClr val="tx1"/>
                </a:solidFill>
                <a:latin typeface="Arial" panose="020B0604020202020204" pitchFamily="34" charset="0"/>
                <a:cs typeface="Arial" panose="020B0604020202020204" pitchFamily="34" charset="0"/>
              </a:rPr>
              <a:t>NRA CPPA </a:t>
            </a:r>
            <a:r>
              <a:rPr lang="en-US" sz="900" b="1" dirty="0">
                <a:solidFill>
                  <a:schemeClr val="tx1"/>
                </a:solidFill>
                <a:latin typeface="Arial" panose="020B0604020202020204" pitchFamily="34" charset="0"/>
                <a:cs typeface="Arial" panose="020B0604020202020204" pitchFamily="34" charset="0"/>
              </a:rPr>
              <a:t>SUBMITS STRENGTH GAIN PACKAGE TO RCOE VIA </a:t>
            </a:r>
            <a:r>
              <a:rPr lang="en-US" sz="900" b="1" dirty="0" err="1">
                <a:solidFill>
                  <a:schemeClr val="tx1"/>
                </a:solidFill>
                <a:latin typeface="Arial" panose="020B0604020202020204" pitchFamily="34" charset="0"/>
                <a:cs typeface="Arial" panose="020B0604020202020204" pitchFamily="34" charset="0"/>
              </a:rPr>
              <a:t>eCRM</a:t>
            </a:r>
            <a:r>
              <a:rPr lang="en-US" sz="900" b="1" dirty="0">
                <a:solidFill>
                  <a:schemeClr val="tx1"/>
                </a:solidFill>
                <a:latin typeface="Arial" panose="020B0604020202020204" pitchFamily="34" charset="0"/>
                <a:cs typeface="Arial" panose="020B0604020202020204" pitchFamily="34" charset="0"/>
              </a:rPr>
              <a:t> (SALESFORCE)</a:t>
            </a:r>
          </a:p>
        </p:txBody>
      </p:sp>
      <p:sp>
        <p:nvSpPr>
          <p:cNvPr id="6" name="Rounded Rectangle 5"/>
          <p:cNvSpPr/>
          <p:nvPr/>
        </p:nvSpPr>
        <p:spPr>
          <a:xfrm>
            <a:off x="5094837" y="2166025"/>
            <a:ext cx="1593410" cy="100041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tx1"/>
                </a:solidFill>
                <a:latin typeface="Arial" panose="020B0604020202020204" pitchFamily="34" charset="0"/>
                <a:cs typeface="Arial" panose="020B0604020202020204" pitchFamily="34" charset="0"/>
              </a:rPr>
              <a:t>MEMBER IS GAINED TO PLACE OF REENLISTMENT ON CONTRACT </a:t>
            </a:r>
            <a:r>
              <a:rPr lang="en-US" sz="900" b="1" dirty="0" smtClean="0">
                <a:solidFill>
                  <a:schemeClr val="tx1"/>
                </a:solidFill>
                <a:latin typeface="Arial" panose="020B0604020202020204" pitchFamily="34" charset="0"/>
                <a:cs typeface="Arial" panose="020B0604020202020204" pitchFamily="34" charset="0"/>
              </a:rPr>
              <a:t>(NRA – ACTIVE DUTY UIC) AND </a:t>
            </a:r>
            <a:r>
              <a:rPr lang="en-US" sz="900" b="1" dirty="0">
                <a:solidFill>
                  <a:schemeClr val="tx1"/>
                </a:solidFill>
                <a:latin typeface="Arial" panose="020B0604020202020204" pitchFamily="34" charset="0"/>
                <a:cs typeface="Arial" panose="020B0604020202020204" pitchFamily="34" charset="0"/>
              </a:rPr>
              <a:t>BASIC ENTITLEMENTS ARE STARTED</a:t>
            </a:r>
          </a:p>
        </p:txBody>
      </p:sp>
      <p:sp>
        <p:nvSpPr>
          <p:cNvPr id="7" name="Rounded Rectangle 6"/>
          <p:cNvSpPr/>
          <p:nvPr/>
        </p:nvSpPr>
        <p:spPr>
          <a:xfrm>
            <a:off x="7348145" y="2171074"/>
            <a:ext cx="1584230" cy="9958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dirty="0">
                <a:solidFill>
                  <a:schemeClr val="tx1"/>
                </a:solidFill>
                <a:latin typeface="Arial" panose="020B0604020202020204" pitchFamily="34" charset="0"/>
                <a:cs typeface="Arial" panose="020B0604020202020204" pitchFamily="34" charset="0"/>
              </a:rPr>
              <a:t>ONCE COMPLETED AND VERIFIED, </a:t>
            </a:r>
            <a:r>
              <a:rPr lang="en-US" sz="800" b="1" dirty="0" smtClean="0">
                <a:solidFill>
                  <a:schemeClr val="tx1"/>
                </a:solidFill>
                <a:latin typeface="Arial" panose="020B0604020202020204" pitchFamily="34" charset="0"/>
                <a:cs typeface="Arial" panose="020B0604020202020204" pitchFamily="34" charset="0"/>
              </a:rPr>
              <a:t>AVAILABILITY </a:t>
            </a:r>
            <a:r>
              <a:rPr lang="en-US" sz="800" b="1" dirty="0">
                <a:solidFill>
                  <a:schemeClr val="tx1"/>
                </a:solidFill>
                <a:latin typeface="Arial" panose="020B0604020202020204" pitchFamily="34" charset="0"/>
                <a:cs typeface="Arial" panose="020B0604020202020204" pitchFamily="34" charset="0"/>
              </a:rPr>
              <a:t>IS SUBMITTED </a:t>
            </a:r>
            <a:r>
              <a:rPr lang="en-US" sz="800" b="1" dirty="0" smtClean="0">
                <a:solidFill>
                  <a:schemeClr val="tx1"/>
                </a:solidFill>
                <a:latin typeface="Arial" panose="020B0604020202020204" pitchFamily="34" charset="0"/>
                <a:cs typeface="Arial" panose="020B0604020202020204" pitchFamily="34" charset="0"/>
              </a:rPr>
              <a:t>SO THE MEMBER’S DETAILER CAN CUT NEW PCS </a:t>
            </a:r>
            <a:r>
              <a:rPr lang="en-US" sz="800" b="1" dirty="0">
                <a:solidFill>
                  <a:schemeClr val="tx1"/>
                </a:solidFill>
                <a:latin typeface="Arial" panose="020B0604020202020204" pitchFamily="34" charset="0"/>
                <a:cs typeface="Arial" panose="020B0604020202020204" pitchFamily="34" charset="0"/>
              </a:rPr>
              <a:t>ORDERS. THE CASE IS THEN CLOSED.</a:t>
            </a:r>
          </a:p>
        </p:txBody>
      </p:sp>
      <p:sp>
        <p:nvSpPr>
          <p:cNvPr id="8" name="Rounded Rectangle 7"/>
          <p:cNvSpPr/>
          <p:nvPr/>
        </p:nvSpPr>
        <p:spPr>
          <a:xfrm>
            <a:off x="9623834" y="2170562"/>
            <a:ext cx="1593410" cy="9958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tx1"/>
                </a:solidFill>
                <a:latin typeface="Arial" panose="020B0604020202020204" pitchFamily="34" charset="0"/>
                <a:cs typeface="Arial" panose="020B0604020202020204" pitchFamily="34" charset="0"/>
              </a:rPr>
              <a:t>IF MEMBER REQUIRES START OF </a:t>
            </a:r>
            <a:r>
              <a:rPr lang="en-US" sz="900" b="1" i="1" dirty="0">
                <a:solidFill>
                  <a:schemeClr val="tx1"/>
                </a:solidFill>
                <a:latin typeface="Arial" panose="020B0604020202020204" pitchFamily="34" charset="0"/>
                <a:cs typeface="Arial" panose="020B0604020202020204" pitchFamily="34" charset="0"/>
              </a:rPr>
              <a:t>SPECIAL</a:t>
            </a:r>
            <a:r>
              <a:rPr lang="en-US" sz="900" b="1" dirty="0">
                <a:solidFill>
                  <a:schemeClr val="tx1"/>
                </a:solidFill>
                <a:latin typeface="Arial" panose="020B0604020202020204" pitchFamily="34" charset="0"/>
                <a:cs typeface="Arial" panose="020B0604020202020204" pitchFamily="34" charset="0"/>
              </a:rPr>
              <a:t> PAY &amp; ENTITLEMENTS, CPPA SUBMITS TRANSACTION TO </a:t>
            </a:r>
            <a:r>
              <a:rPr lang="en-US" sz="900" b="1" dirty="0" smtClean="0">
                <a:solidFill>
                  <a:schemeClr val="tx1"/>
                </a:solidFill>
                <a:latin typeface="Arial" panose="020B0604020202020204" pitchFamily="34" charset="0"/>
                <a:cs typeface="Arial" panose="020B0604020202020204" pitchFamily="34" charset="0"/>
              </a:rPr>
              <a:t>RESPECTIVE TSC</a:t>
            </a:r>
            <a:endParaRPr lang="en-US" sz="900" b="1" dirty="0">
              <a:solidFill>
                <a:schemeClr val="tx1"/>
              </a:solidFill>
              <a:latin typeface="Arial" panose="020B0604020202020204" pitchFamily="34" charset="0"/>
              <a:cs typeface="Arial" panose="020B0604020202020204" pitchFamily="34" charset="0"/>
            </a:endParaRPr>
          </a:p>
        </p:txBody>
      </p:sp>
      <p:sp>
        <p:nvSpPr>
          <p:cNvPr id="9" name="Striped Right Arrow 8"/>
          <p:cNvSpPr/>
          <p:nvPr/>
        </p:nvSpPr>
        <p:spPr>
          <a:xfrm>
            <a:off x="2323351" y="2476113"/>
            <a:ext cx="468517" cy="3847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Striped Right Arrow 9"/>
          <p:cNvSpPr/>
          <p:nvPr/>
        </p:nvSpPr>
        <p:spPr>
          <a:xfrm>
            <a:off x="4535220" y="2476113"/>
            <a:ext cx="468517" cy="3847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Striped Right Arrow 10"/>
          <p:cNvSpPr/>
          <p:nvPr/>
        </p:nvSpPr>
        <p:spPr>
          <a:xfrm>
            <a:off x="6779347" y="2476113"/>
            <a:ext cx="468517" cy="3847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Striped Right Arrow 11"/>
          <p:cNvSpPr/>
          <p:nvPr/>
        </p:nvSpPr>
        <p:spPr>
          <a:xfrm>
            <a:off x="9043846" y="2476113"/>
            <a:ext cx="468517" cy="3847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TextBox 28"/>
          <p:cNvSpPr txBox="1"/>
          <p:nvPr/>
        </p:nvSpPr>
        <p:spPr>
          <a:xfrm>
            <a:off x="1015634" y="3427117"/>
            <a:ext cx="10764570" cy="2677656"/>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Navy Reserve Activity (NRA</a:t>
            </a:r>
            <a:r>
              <a:rPr lang="en-US" sz="1200" dirty="0" smtClean="0">
                <a:latin typeface="Arial" panose="020B0604020202020204" pitchFamily="34" charset="0"/>
                <a:cs typeface="Arial" panose="020B0604020202020204" pitchFamily="34" charset="0"/>
              </a:rPr>
              <a:t>), review </a:t>
            </a:r>
            <a:r>
              <a:rPr lang="en-US" sz="1200" dirty="0">
                <a:latin typeface="Arial" panose="020B0604020202020204" pitchFamily="34" charset="0"/>
                <a:cs typeface="Arial" panose="020B0604020202020204" pitchFamily="34" charset="0"/>
              </a:rPr>
              <a:t>guidance on how to process a Strength </a:t>
            </a:r>
            <a:r>
              <a:rPr lang="en-US" sz="1200" dirty="0" smtClean="0">
                <a:latin typeface="Arial" panose="020B0604020202020204" pitchFamily="34" charset="0"/>
                <a:cs typeface="Arial" panose="020B0604020202020204" pitchFamily="34" charset="0"/>
              </a:rPr>
              <a:t>Loss:</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RESPERSMAN 1900-010</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Reach out to your </a:t>
            </a:r>
            <a:r>
              <a:rPr lang="en-US" sz="1200" dirty="0" smtClean="0">
                <a:latin typeface="Arial" panose="020B0604020202020204" pitchFamily="34" charset="0"/>
                <a:cs typeface="Arial" panose="020B0604020202020204" pitchFamily="34" charset="0"/>
              </a:rPr>
              <a:t>REDCOM/RESFOR </a:t>
            </a:r>
            <a:r>
              <a:rPr lang="en-US" sz="1200" dirty="0">
                <a:latin typeface="Arial" panose="020B0604020202020204" pitchFamily="34" charset="0"/>
                <a:cs typeface="Arial" panose="020B0604020202020204" pitchFamily="34" charset="0"/>
              </a:rPr>
              <a:t>for procedural guidance </a:t>
            </a:r>
            <a:endParaRPr lang="en-US" sz="1200" dirty="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Loss effective date is the day before Current Enlistment Date (CED)</a:t>
            </a:r>
          </a:p>
          <a:p>
            <a:pPr marL="628650" lvl="1" indent="-171450">
              <a:buFont typeface="Arial" panose="020B0604020202020204" pitchFamily="34" charset="0"/>
              <a:buChar char="•"/>
            </a:pPr>
            <a:r>
              <a:rPr lang="en-US" sz="1200" dirty="0" smtClean="0">
                <a:latin typeface="Arial" panose="020B0604020202020204" pitchFamily="34" charset="0"/>
                <a:ea typeface="+mn-lt"/>
                <a:cs typeface="Arial" panose="020B0604020202020204" pitchFamily="34" charset="0"/>
              </a:rPr>
              <a:t>Complete </a:t>
            </a:r>
            <a:r>
              <a:rPr lang="en-US" sz="1200" dirty="0">
                <a:latin typeface="Arial" panose="020B0604020202020204" pitchFamily="34" charset="0"/>
                <a:ea typeface="+mn-lt"/>
                <a:cs typeface="Arial" panose="020B0604020202020204" pitchFamily="34" charset="0"/>
              </a:rPr>
              <a:t>a strength loss from reserves transaction in NSIPS: </a:t>
            </a:r>
          </a:p>
          <a:p>
            <a:pPr marL="1200150" lvl="2" indent="-285750">
              <a:buFont typeface="Arial" panose="020B0604020202020204" pitchFamily="34" charset="0"/>
              <a:buChar char="•"/>
            </a:pPr>
            <a:r>
              <a:rPr lang="en-US" sz="1200" dirty="0">
                <a:latin typeface="Arial" panose="020B0604020202020204" pitchFamily="34" charset="0"/>
                <a:ea typeface="+mn-lt"/>
                <a:cs typeface="Arial" panose="020B0604020202020204" pitchFamily="34" charset="0"/>
              </a:rPr>
              <a:t>Losses &gt; Check-Out &gt; Create &gt; Enter SSN &gt; Action Reason "ADR" &gt; enter Ultimate Duty Assignment UIC &gt; Save, and release by Supervisor</a:t>
            </a:r>
            <a:endParaRPr lang="en-US" sz="12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Duty Status Code (DSC) in NSIPS should change to 198</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Cliff notes: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Ensure member has Key Supporting Documents: Reenlistment contract, Conversion letter/ CWAY </a:t>
            </a:r>
            <a:r>
              <a:rPr lang="en-US" sz="1200" dirty="0" smtClean="0">
                <a:latin typeface="Arial" panose="020B0604020202020204" pitchFamily="34" charset="0"/>
                <a:cs typeface="Arial" panose="020B0604020202020204" pitchFamily="34" charset="0"/>
              </a:rPr>
              <a:t>Approval, </a:t>
            </a:r>
            <a:r>
              <a:rPr lang="en-US" sz="1200" dirty="0">
                <a:latin typeface="Arial" panose="020B0604020202020204" pitchFamily="34" charset="0"/>
                <a:cs typeface="Arial" panose="020B0604020202020204" pitchFamily="34" charset="0"/>
              </a:rPr>
              <a:t>Approval of Conversion page </a:t>
            </a:r>
            <a:r>
              <a:rPr lang="en-US" sz="1200" dirty="0" smtClean="0">
                <a:latin typeface="Arial" panose="020B0604020202020204" pitchFamily="34" charset="0"/>
                <a:cs typeface="Arial" panose="020B0604020202020204" pitchFamily="34" charset="0"/>
              </a:rPr>
              <a:t>13, Official </a:t>
            </a:r>
            <a:r>
              <a:rPr lang="en-US" sz="1200" dirty="0">
                <a:latin typeface="Arial" panose="020B0604020202020204" pitchFamily="34" charset="0"/>
                <a:cs typeface="Arial" panose="020B0604020202020204" pitchFamily="34" charset="0"/>
              </a:rPr>
              <a:t>and signed NAVPERS </a:t>
            </a:r>
            <a:r>
              <a:rPr lang="en-US" sz="1200" dirty="0" smtClean="0">
                <a:latin typeface="Arial" panose="020B0604020202020204" pitchFamily="34" charset="0"/>
                <a:cs typeface="Arial" panose="020B0604020202020204" pitchFamily="34" charset="0"/>
              </a:rPr>
              <a:t>1070/602 or RED/DA, DD </a:t>
            </a:r>
            <a:r>
              <a:rPr lang="en-US" sz="1200" dirty="0">
                <a:latin typeface="Arial" panose="020B0604020202020204" pitchFamily="34" charset="0"/>
                <a:cs typeface="Arial" panose="020B0604020202020204" pitchFamily="34" charset="0"/>
              </a:rPr>
              <a:t>Form 2058 State of Legal Residence, EFT form, </a:t>
            </a:r>
            <a:r>
              <a:rPr lang="en-US" sz="1200" dirty="0" smtClean="0">
                <a:latin typeface="Arial" panose="020B0604020202020204" pitchFamily="34" charset="0"/>
                <a:cs typeface="Arial" panose="020B0604020202020204" pitchFamily="34" charset="0"/>
              </a:rPr>
              <a:t>NEOPS/ASOSH</a:t>
            </a:r>
            <a:r>
              <a:rPr lang="en-US" sz="1200" dirty="0">
                <a:latin typeface="Arial" panose="020B0604020202020204" pitchFamily="34" charset="0"/>
                <a:cs typeface="Arial" panose="020B0604020202020204" pitchFamily="34" charset="0"/>
              </a:rPr>
              <a:t>, W4, and DD Form 2367 (OHA) as applicable.</a:t>
            </a:r>
            <a:endParaRPr lang="en-US" sz="12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Reenlistment </a:t>
            </a:r>
            <a:r>
              <a:rPr lang="en-US" sz="1200" dirty="0">
                <a:latin typeface="Arial" panose="020B0604020202020204" pitchFamily="34" charset="0"/>
                <a:cs typeface="Arial" panose="020B0604020202020204" pitchFamily="34" charset="0"/>
              </a:rPr>
              <a:t>contract must be done manually, </a:t>
            </a:r>
            <a:r>
              <a:rPr lang="en-US" sz="1200" dirty="0" smtClean="0">
                <a:latin typeface="Arial" panose="020B0604020202020204" pitchFamily="34" charset="0"/>
                <a:cs typeface="Arial" panose="020B0604020202020204" pitchFamily="34" charset="0"/>
              </a:rPr>
              <a:t>RCOE </a:t>
            </a:r>
            <a:r>
              <a:rPr lang="en-US" sz="1200" dirty="0">
                <a:latin typeface="Arial" panose="020B0604020202020204" pitchFamily="34" charset="0"/>
                <a:cs typeface="Arial" panose="020B0604020202020204" pitchFamily="34" charset="0"/>
              </a:rPr>
              <a:t>will process contract in NSIPS. To create contract, refer to MILPERSMAN 1160-030.</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Process all pending drill </a:t>
            </a:r>
            <a:r>
              <a:rPr lang="en-US" sz="1200" dirty="0" smtClean="0">
                <a:latin typeface="Arial" panose="020B0604020202020204" pitchFamily="34" charset="0"/>
                <a:cs typeface="Arial" panose="020B0604020202020204" pitchFamily="34" charset="0"/>
              </a:rPr>
              <a:t>pay/outstanding Enlistment Bonus</a:t>
            </a:r>
            <a:endParaRPr lang="en-US" sz="1200" dirty="0">
              <a:latin typeface="Arial" panose="020B0604020202020204" pitchFamily="34" charset="0"/>
              <a:cs typeface="Arial" panose="020B0604020202020204" pitchFamily="34" charset="0"/>
            </a:endParaRPr>
          </a:p>
        </p:txBody>
      </p:sp>
      <p:sp>
        <p:nvSpPr>
          <p:cNvPr id="36" name="Slide Number Placeholder 35"/>
          <p:cNvSpPr>
            <a:spLocks noGrp="1"/>
          </p:cNvSpPr>
          <p:nvPr>
            <p:ph type="sldNum" sz="quarter" idx="12"/>
          </p:nvPr>
        </p:nvSpPr>
        <p:spPr/>
        <p:txBody>
          <a:bodyPr/>
          <a:lstStyle/>
          <a:p>
            <a:fld id="{89550991-BDAA-45CD-A1C5-F0DDFB0EA61C}" type="slidenum">
              <a:rPr lang="en-US" smtClean="0"/>
              <a:t>5</a:t>
            </a:fld>
            <a:endParaRPr lang="en-US"/>
          </a:p>
        </p:txBody>
      </p:sp>
    </p:spTree>
    <p:extLst>
      <p:ext uri="{BB962C8B-B14F-4D97-AF65-F5344CB8AC3E}">
        <p14:creationId xmlns:p14="http://schemas.microsoft.com/office/powerpoint/2010/main" val="2354909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35107"/>
          </a:xfrm>
        </p:spPr>
        <p:txBody>
          <a:bodyPr>
            <a:normAutofit/>
          </a:bodyPr>
          <a:lstStyle/>
          <a:p>
            <a:r>
              <a:rPr lang="en-US" sz="3200" dirty="0">
                <a:latin typeface="Arial" panose="020B0604020202020204" pitchFamily="34" charset="0"/>
                <a:cs typeface="Arial" panose="020B0604020202020204" pitchFamily="34" charset="0"/>
              </a:rPr>
              <a:t>RC2AC/TAR OFFICER CONVERSION PROCESS</a:t>
            </a:r>
          </a:p>
        </p:txBody>
      </p:sp>
      <p:sp>
        <p:nvSpPr>
          <p:cNvPr id="4" name="Rounded Rectangle 3"/>
          <p:cNvSpPr/>
          <p:nvPr/>
        </p:nvSpPr>
        <p:spPr>
          <a:xfrm>
            <a:off x="555812" y="2193567"/>
            <a:ext cx="1700772" cy="9958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dirty="0">
                <a:solidFill>
                  <a:schemeClr val="tx1"/>
                </a:solidFill>
                <a:latin typeface="Arial" panose="020B0604020202020204" pitchFamily="34" charset="0"/>
                <a:cs typeface="Arial" panose="020B0604020202020204" pitchFamily="34" charset="0"/>
              </a:rPr>
              <a:t>STRENGTH LOSS IS PROCESSED BY NAVY RESERVE ACTIVITY (NRA) FOR </a:t>
            </a:r>
            <a:r>
              <a:rPr lang="en-US" sz="800" b="1" dirty="0" smtClean="0">
                <a:solidFill>
                  <a:schemeClr val="tx1"/>
                </a:solidFill>
                <a:latin typeface="Arial" panose="020B0604020202020204" pitchFamily="34" charset="0"/>
                <a:cs typeface="Arial" panose="020B0604020202020204" pitchFamily="34" charset="0"/>
              </a:rPr>
              <a:t>MEMBER, </a:t>
            </a:r>
            <a:r>
              <a:rPr lang="en-US" sz="800" b="1" dirty="0">
                <a:solidFill>
                  <a:schemeClr val="tx1"/>
                </a:solidFill>
                <a:latin typeface="Arial" panose="020B0604020202020204" pitchFamily="34" charset="0"/>
                <a:cs typeface="Arial" panose="020B0604020202020204" pitchFamily="34" charset="0"/>
              </a:rPr>
              <a:t>APPROPRIATE DOCUMENTS AND NSIPS TRANSACTION COMPLETED (SEE NOTES BELOW)</a:t>
            </a:r>
          </a:p>
        </p:txBody>
      </p:sp>
      <p:sp>
        <p:nvSpPr>
          <p:cNvPr id="5" name="Rounded Rectangle 4"/>
          <p:cNvSpPr/>
          <p:nvPr/>
        </p:nvSpPr>
        <p:spPr>
          <a:xfrm>
            <a:off x="2879005" y="2166024"/>
            <a:ext cx="1593410" cy="9958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tx1"/>
                </a:solidFill>
                <a:latin typeface="Arial" panose="020B0604020202020204" pitchFamily="34" charset="0"/>
                <a:cs typeface="Arial" panose="020B0604020202020204" pitchFamily="34" charset="0"/>
              </a:rPr>
              <a:t>ULTIMATE DUTY </a:t>
            </a:r>
            <a:r>
              <a:rPr lang="en-US" sz="900" b="1" dirty="0" smtClean="0">
                <a:solidFill>
                  <a:schemeClr val="tx1"/>
                </a:solidFill>
                <a:latin typeface="Arial" panose="020B0604020202020204" pitchFamily="34" charset="0"/>
                <a:cs typeface="Arial" panose="020B0604020202020204" pitchFamily="34" charset="0"/>
              </a:rPr>
              <a:t>STATION’S CPPA </a:t>
            </a:r>
            <a:r>
              <a:rPr lang="en-US" sz="900" b="1" dirty="0">
                <a:solidFill>
                  <a:schemeClr val="tx1"/>
                </a:solidFill>
                <a:latin typeface="Arial" panose="020B0604020202020204" pitchFamily="34" charset="0"/>
                <a:cs typeface="Arial" panose="020B0604020202020204" pitchFamily="34" charset="0"/>
              </a:rPr>
              <a:t>SUBMITS STRENGTH GAIN PACKAGE TO RCOE VIA </a:t>
            </a:r>
            <a:r>
              <a:rPr lang="en-US" sz="900" b="1" dirty="0" err="1">
                <a:solidFill>
                  <a:schemeClr val="tx1"/>
                </a:solidFill>
                <a:latin typeface="Arial" panose="020B0604020202020204" pitchFamily="34" charset="0"/>
                <a:cs typeface="Arial" panose="020B0604020202020204" pitchFamily="34" charset="0"/>
              </a:rPr>
              <a:t>eCRM</a:t>
            </a:r>
            <a:r>
              <a:rPr lang="en-US" sz="900" b="1" dirty="0">
                <a:solidFill>
                  <a:schemeClr val="tx1"/>
                </a:solidFill>
                <a:latin typeface="Arial" panose="020B0604020202020204" pitchFamily="34" charset="0"/>
                <a:cs typeface="Arial" panose="020B0604020202020204" pitchFamily="34" charset="0"/>
              </a:rPr>
              <a:t> (SALESFORCE)</a:t>
            </a:r>
          </a:p>
        </p:txBody>
      </p:sp>
      <p:sp>
        <p:nvSpPr>
          <p:cNvPr id="6" name="Rounded Rectangle 5"/>
          <p:cNvSpPr/>
          <p:nvPr/>
        </p:nvSpPr>
        <p:spPr>
          <a:xfrm>
            <a:off x="5094837" y="2166025"/>
            <a:ext cx="1593410" cy="100041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tx1"/>
                </a:solidFill>
                <a:latin typeface="Arial" panose="020B0604020202020204" pitchFamily="34" charset="0"/>
                <a:cs typeface="Arial" panose="020B0604020202020204" pitchFamily="34" charset="0"/>
              </a:rPr>
              <a:t>MEMBER IS GAINED TO COMMAND ON ENDORSED ORDERS AND BASIC ENTITLEMENTS ARE STARTED</a:t>
            </a:r>
          </a:p>
        </p:txBody>
      </p:sp>
      <p:sp>
        <p:nvSpPr>
          <p:cNvPr id="7" name="Rounded Rectangle 6"/>
          <p:cNvSpPr/>
          <p:nvPr/>
        </p:nvSpPr>
        <p:spPr>
          <a:xfrm>
            <a:off x="7348145" y="2171074"/>
            <a:ext cx="1584230" cy="9958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tx1"/>
                </a:solidFill>
                <a:latin typeface="Arial" panose="020B0604020202020204" pitchFamily="34" charset="0"/>
                <a:cs typeface="Arial" panose="020B0604020202020204" pitchFamily="34" charset="0"/>
              </a:rPr>
              <a:t>ONCE COMPLETED AND VERIFIED, CASE IS CLOSED BY RCOE SUPERVISOR</a:t>
            </a:r>
          </a:p>
        </p:txBody>
      </p:sp>
      <p:sp>
        <p:nvSpPr>
          <p:cNvPr id="8" name="Rounded Rectangle 7"/>
          <p:cNvSpPr/>
          <p:nvPr/>
        </p:nvSpPr>
        <p:spPr>
          <a:xfrm>
            <a:off x="9623834" y="2170562"/>
            <a:ext cx="1593410" cy="99588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tx1"/>
                </a:solidFill>
                <a:latin typeface="Arial" panose="020B0604020202020204" pitchFamily="34" charset="0"/>
                <a:cs typeface="Arial" panose="020B0604020202020204" pitchFamily="34" charset="0"/>
              </a:rPr>
              <a:t>IF MEMBER REQUIRES START OF </a:t>
            </a:r>
            <a:r>
              <a:rPr lang="en-US" sz="900" b="1" i="1" dirty="0">
                <a:solidFill>
                  <a:schemeClr val="tx1"/>
                </a:solidFill>
                <a:latin typeface="Arial" panose="020B0604020202020204" pitchFamily="34" charset="0"/>
                <a:cs typeface="Arial" panose="020B0604020202020204" pitchFamily="34" charset="0"/>
              </a:rPr>
              <a:t>SPECIAL</a:t>
            </a:r>
            <a:r>
              <a:rPr lang="en-US" sz="900" b="1" dirty="0">
                <a:solidFill>
                  <a:schemeClr val="tx1"/>
                </a:solidFill>
                <a:latin typeface="Arial" panose="020B0604020202020204" pitchFamily="34" charset="0"/>
                <a:cs typeface="Arial" panose="020B0604020202020204" pitchFamily="34" charset="0"/>
              </a:rPr>
              <a:t> PAY &amp; ENTITLEMENTS, CPPA SUBMITS TRANSACTION TO LOCAL SUPPORTING TSC</a:t>
            </a:r>
          </a:p>
        </p:txBody>
      </p:sp>
      <p:sp>
        <p:nvSpPr>
          <p:cNvPr id="9" name="Striped Right Arrow 8"/>
          <p:cNvSpPr/>
          <p:nvPr/>
        </p:nvSpPr>
        <p:spPr>
          <a:xfrm>
            <a:off x="2323351" y="2476113"/>
            <a:ext cx="468517" cy="3847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Striped Right Arrow 9"/>
          <p:cNvSpPr/>
          <p:nvPr/>
        </p:nvSpPr>
        <p:spPr>
          <a:xfrm>
            <a:off x="4535220" y="2476113"/>
            <a:ext cx="468517" cy="3847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Striped Right Arrow 10"/>
          <p:cNvSpPr/>
          <p:nvPr/>
        </p:nvSpPr>
        <p:spPr>
          <a:xfrm>
            <a:off x="6779347" y="2476113"/>
            <a:ext cx="468517" cy="3847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Striped Right Arrow 11"/>
          <p:cNvSpPr/>
          <p:nvPr/>
        </p:nvSpPr>
        <p:spPr>
          <a:xfrm>
            <a:off x="9043846" y="2476113"/>
            <a:ext cx="468517" cy="38477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TextBox 28"/>
          <p:cNvSpPr txBox="1"/>
          <p:nvPr/>
        </p:nvSpPr>
        <p:spPr>
          <a:xfrm>
            <a:off x="1015634" y="3427117"/>
            <a:ext cx="10764570" cy="2492990"/>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Navy Reserve Activity (NRA</a:t>
            </a:r>
            <a:r>
              <a:rPr lang="en-US" sz="1200" dirty="0" smtClean="0">
                <a:latin typeface="Arial" panose="020B0604020202020204" pitchFamily="34" charset="0"/>
                <a:cs typeface="Arial" panose="020B0604020202020204" pitchFamily="34" charset="0"/>
              </a:rPr>
              <a:t>), review </a:t>
            </a:r>
            <a:r>
              <a:rPr lang="en-US" sz="1200" dirty="0">
                <a:latin typeface="Arial" panose="020B0604020202020204" pitchFamily="34" charset="0"/>
                <a:cs typeface="Arial" panose="020B0604020202020204" pitchFamily="34" charset="0"/>
              </a:rPr>
              <a:t>guidance on how to process a Strength </a:t>
            </a:r>
            <a:r>
              <a:rPr lang="en-US" sz="1200" dirty="0" smtClean="0">
                <a:latin typeface="Arial" panose="020B0604020202020204" pitchFamily="34" charset="0"/>
                <a:cs typeface="Arial" panose="020B0604020202020204" pitchFamily="34" charset="0"/>
              </a:rPr>
              <a:t>Loss:</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RESPERSMAN 1900-010</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Reach out to your </a:t>
            </a:r>
            <a:r>
              <a:rPr lang="en-US" sz="1200" dirty="0" smtClean="0">
                <a:latin typeface="Arial" panose="020B0604020202020204" pitchFamily="34" charset="0"/>
                <a:cs typeface="Arial" panose="020B0604020202020204" pitchFamily="34" charset="0"/>
              </a:rPr>
              <a:t>REDCOM/RESFOR </a:t>
            </a:r>
            <a:r>
              <a:rPr lang="en-US" sz="1200" dirty="0">
                <a:latin typeface="Arial" panose="020B0604020202020204" pitchFamily="34" charset="0"/>
                <a:cs typeface="Arial" panose="020B0604020202020204" pitchFamily="34" charset="0"/>
              </a:rPr>
              <a:t>for procedural </a:t>
            </a:r>
            <a:r>
              <a:rPr lang="en-US" sz="1200" dirty="0" smtClean="0">
                <a:latin typeface="Arial" panose="020B0604020202020204" pitchFamily="34" charset="0"/>
                <a:cs typeface="Arial" panose="020B0604020202020204" pitchFamily="34" charset="0"/>
              </a:rPr>
              <a:t>guidance</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Loss effective date is the day before </a:t>
            </a:r>
            <a:r>
              <a:rPr lang="en-US" sz="1200" dirty="0" smtClean="0">
                <a:latin typeface="Arial" panose="020B0604020202020204" pitchFamily="34" charset="0"/>
                <a:cs typeface="Arial" panose="020B0604020202020204" pitchFamily="34" charset="0"/>
              </a:rPr>
              <a:t>Date Gained to Active Duty (DGAD)</a:t>
            </a:r>
          </a:p>
          <a:p>
            <a:pPr marL="628650" lvl="1" indent="-171450">
              <a:buFont typeface="Arial" panose="020B0604020202020204" pitchFamily="34" charset="0"/>
              <a:buChar char="•"/>
            </a:pPr>
            <a:r>
              <a:rPr lang="en-US" sz="1200" dirty="0" smtClean="0">
                <a:latin typeface="Arial" panose="020B0604020202020204" pitchFamily="34" charset="0"/>
                <a:ea typeface="+mn-lt"/>
                <a:cs typeface="Arial" panose="020B0604020202020204" pitchFamily="34" charset="0"/>
              </a:rPr>
              <a:t>Complete </a:t>
            </a:r>
            <a:r>
              <a:rPr lang="en-US" sz="1200" dirty="0">
                <a:latin typeface="Arial" panose="020B0604020202020204" pitchFamily="34" charset="0"/>
                <a:ea typeface="+mn-lt"/>
                <a:cs typeface="Arial" panose="020B0604020202020204" pitchFamily="34" charset="0"/>
              </a:rPr>
              <a:t>a strength loss from reserves transaction in NSIPS: </a:t>
            </a:r>
          </a:p>
          <a:p>
            <a:pPr marL="1200150" lvl="2" indent="-285750">
              <a:buFont typeface="Arial" panose="020B0604020202020204" pitchFamily="34" charset="0"/>
              <a:buChar char="•"/>
            </a:pPr>
            <a:r>
              <a:rPr lang="en-US" sz="1200" dirty="0">
                <a:latin typeface="Arial" panose="020B0604020202020204" pitchFamily="34" charset="0"/>
                <a:ea typeface="+mn-lt"/>
                <a:cs typeface="Arial" panose="020B0604020202020204" pitchFamily="34" charset="0"/>
              </a:rPr>
              <a:t>Losses &gt; Check-Out &gt; Create &gt; Enter SSN &gt; Action Reason "ADR" &gt; enter Ultimate Duty Assignment UIC &gt; Save, and release by Supervisor</a:t>
            </a:r>
            <a:endParaRPr lang="en-US" sz="12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Duty Status Code (DSC) in NSIPS should change to 198</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Cliff notes: </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Ensure member has Key Supporting Documents: Oath of Office (not necessary for TAR conversion), Current Appointment Letter, Endorsed Orders, Official and signed NAVPERS 1070/602 or RED/DA, DD Form 2058 State of Legal Residence, EFT form, NEOPS/ASOSH, W4, and DD Form 2367 (OHA) as applicable.</a:t>
            </a:r>
          </a:p>
          <a:p>
            <a:pPr marL="742950" lvl="1"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Process </a:t>
            </a:r>
            <a:r>
              <a:rPr lang="en-US" sz="1200" dirty="0">
                <a:latin typeface="Arial" panose="020B0604020202020204" pitchFamily="34" charset="0"/>
                <a:cs typeface="Arial" panose="020B0604020202020204" pitchFamily="34" charset="0"/>
              </a:rPr>
              <a:t>all pending drill </a:t>
            </a:r>
            <a:r>
              <a:rPr lang="en-US" sz="1200" dirty="0" smtClean="0">
                <a:latin typeface="Arial" panose="020B0604020202020204" pitchFamily="34" charset="0"/>
                <a:cs typeface="Arial" panose="020B0604020202020204" pitchFamily="34" charset="0"/>
              </a:rPr>
              <a:t>pay</a:t>
            </a:r>
            <a:endParaRPr lang="en-US" sz="1200" dirty="0">
              <a:latin typeface="Arial" panose="020B0604020202020204" pitchFamily="34" charset="0"/>
              <a:cs typeface="Arial" panose="020B0604020202020204" pitchFamily="34" charset="0"/>
            </a:endParaRPr>
          </a:p>
        </p:txBody>
      </p:sp>
      <p:sp>
        <p:nvSpPr>
          <p:cNvPr id="36" name="Slide Number Placeholder 35"/>
          <p:cNvSpPr>
            <a:spLocks noGrp="1"/>
          </p:cNvSpPr>
          <p:nvPr>
            <p:ph type="sldNum" sz="quarter" idx="12"/>
          </p:nvPr>
        </p:nvSpPr>
        <p:spPr/>
        <p:txBody>
          <a:bodyPr/>
          <a:lstStyle/>
          <a:p>
            <a:fld id="{89550991-BDAA-45CD-A1C5-F0DDFB0EA61C}" type="slidenum">
              <a:rPr lang="en-US" smtClean="0"/>
              <a:t>6</a:t>
            </a:fld>
            <a:endParaRPr lang="en-US"/>
          </a:p>
        </p:txBody>
      </p:sp>
    </p:spTree>
    <p:extLst>
      <p:ext uri="{BB962C8B-B14F-4D97-AF65-F5344CB8AC3E}">
        <p14:creationId xmlns:p14="http://schemas.microsoft.com/office/powerpoint/2010/main" val="37246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36104" cy="744071"/>
          </a:xfrm>
        </p:spPr>
        <p:txBody>
          <a:bodyPr>
            <a:normAutofit/>
          </a:bodyPr>
          <a:lstStyle/>
          <a:p>
            <a:r>
              <a:rPr lang="en-US" sz="3000" dirty="0">
                <a:latin typeface="Arial" panose="020B0604020202020204" pitchFamily="34" charset="0"/>
                <a:cs typeface="Arial" panose="020B0604020202020204" pitchFamily="34" charset="0"/>
              </a:rPr>
              <a:t>SAMPLE RC2AC/TAR </a:t>
            </a:r>
            <a:r>
              <a:rPr lang="en-US" sz="3000" dirty="0" err="1">
                <a:latin typeface="Arial" panose="020B0604020202020204" pitchFamily="34" charset="0"/>
                <a:cs typeface="Arial" panose="020B0604020202020204" pitchFamily="34" charset="0"/>
              </a:rPr>
              <a:t>eCRM</a:t>
            </a:r>
            <a:r>
              <a:rPr lang="en-US" sz="3000" dirty="0">
                <a:latin typeface="Arial" panose="020B0604020202020204" pitchFamily="34" charset="0"/>
                <a:cs typeface="Arial" panose="020B0604020202020204" pitchFamily="34" charset="0"/>
              </a:rPr>
              <a:t> (SALESFORCE) SUBMISSION</a:t>
            </a:r>
          </a:p>
        </p:txBody>
      </p:sp>
      <p:sp>
        <p:nvSpPr>
          <p:cNvPr id="4" name="Slide Number Placeholder 3"/>
          <p:cNvSpPr>
            <a:spLocks noGrp="1"/>
          </p:cNvSpPr>
          <p:nvPr>
            <p:ph type="sldNum" sz="quarter" idx="12"/>
          </p:nvPr>
        </p:nvSpPr>
        <p:spPr/>
        <p:txBody>
          <a:bodyPr/>
          <a:lstStyle/>
          <a:p>
            <a:fld id="{89550991-BDAA-45CD-A1C5-F0DDFB0EA61C}" type="slidenum">
              <a:rPr lang="en-US" smtClean="0"/>
              <a:t>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375" y="1345525"/>
            <a:ext cx="7540296" cy="5193387"/>
          </a:xfrm>
          <a:prstGeom prst="rect">
            <a:avLst/>
          </a:prstGeom>
        </p:spPr>
      </p:pic>
      <p:sp>
        <p:nvSpPr>
          <p:cNvPr id="8" name="TextBox 7"/>
          <p:cNvSpPr txBox="1"/>
          <p:nvPr/>
        </p:nvSpPr>
        <p:spPr>
          <a:xfrm>
            <a:off x="2461763" y="2407982"/>
            <a:ext cx="541414" cy="107722"/>
          </a:xfrm>
          <a:prstGeom prst="rect">
            <a:avLst/>
          </a:prstGeom>
          <a:solidFill>
            <a:schemeClr val="bg1"/>
          </a:solidFill>
        </p:spPr>
        <p:txBody>
          <a:bodyPr wrap="square" lIns="0" tIns="0" rIns="0" bIns="0" rtlCol="0" anchor="ctr">
            <a:spAutoFit/>
          </a:bodyPr>
          <a:lstStyle/>
          <a:p>
            <a:r>
              <a:rPr lang="en-US" sz="700" dirty="0">
                <a:latin typeface="Arial" panose="020B0604020202020204" pitchFamily="34" charset="0"/>
                <a:cs typeface="Arial" panose="020B0604020202020204" pitchFamily="34" charset="0"/>
              </a:rPr>
              <a:t>LAST, </a:t>
            </a:r>
            <a:r>
              <a:rPr lang="en-US" sz="700" dirty="0" smtClean="0">
                <a:latin typeface="Arial" panose="020B0604020202020204" pitchFamily="34" charset="0"/>
                <a:cs typeface="Arial" panose="020B0604020202020204" pitchFamily="34" charset="0"/>
              </a:rPr>
              <a:t>FIRST</a:t>
            </a:r>
            <a:endParaRPr lang="en-US" sz="700" dirty="0">
              <a:latin typeface="Arial" panose="020B0604020202020204" pitchFamily="34" charset="0"/>
              <a:cs typeface="Arial" panose="020B0604020202020204" pitchFamily="34" charset="0"/>
            </a:endParaRPr>
          </a:p>
        </p:txBody>
      </p:sp>
      <p:sp>
        <p:nvSpPr>
          <p:cNvPr id="9" name="TextBox 8"/>
          <p:cNvSpPr txBox="1"/>
          <p:nvPr/>
        </p:nvSpPr>
        <p:spPr>
          <a:xfrm>
            <a:off x="1656841" y="2002184"/>
            <a:ext cx="602265" cy="107722"/>
          </a:xfrm>
          <a:prstGeom prst="rect">
            <a:avLst/>
          </a:prstGeom>
          <a:solidFill>
            <a:schemeClr val="bg1"/>
          </a:solidFill>
        </p:spPr>
        <p:txBody>
          <a:bodyPr wrap="square" lIns="0" tIns="0" rIns="0" bIns="0" rtlCol="0" anchor="ctr">
            <a:spAutoFit/>
          </a:bodyPr>
          <a:lstStyle/>
          <a:p>
            <a:r>
              <a:rPr lang="en-US" sz="700" dirty="0">
                <a:latin typeface="Arial" panose="020B0604020202020204" pitchFamily="34" charset="0"/>
                <a:cs typeface="Arial" panose="020B0604020202020204" pitchFamily="34" charset="0"/>
              </a:rPr>
              <a:t>LAST, FIRST</a:t>
            </a:r>
          </a:p>
        </p:txBody>
      </p:sp>
    </p:spTree>
    <p:extLst>
      <p:ext uri="{BB962C8B-B14F-4D97-AF65-F5344CB8AC3E}">
        <p14:creationId xmlns:p14="http://schemas.microsoft.com/office/powerpoint/2010/main" val="189223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671414" cy="735106"/>
          </a:xfrm>
        </p:spPr>
        <p:txBody>
          <a:bodyPr>
            <a:normAutofit/>
          </a:bodyPr>
          <a:lstStyle/>
          <a:p>
            <a:r>
              <a:rPr lang="en-US" sz="3200" dirty="0" smtClean="0">
                <a:latin typeface="Arial" panose="020B0604020202020204" pitchFamily="34" charset="0"/>
                <a:cs typeface="Arial" panose="020B0604020202020204" pitchFamily="34" charset="0"/>
              </a:rPr>
              <a:t>RC2AC/TAR KSDs - Enlisted</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73225"/>
            <a:ext cx="10515600" cy="4351338"/>
          </a:xfrm>
        </p:spPr>
        <p:txBody>
          <a:bodyPr vert="horz" lIns="91440" tIns="45720" rIns="91440" bIns="45720" rtlCol="0" anchor="t">
            <a:noAutofit/>
          </a:bodyPr>
          <a:lstStyle/>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NAVPERS 1070/601: Manual Immediate Reenlistment contract</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Conversion letter </a:t>
            </a:r>
            <a:r>
              <a:rPr lang="en-US" sz="1200" dirty="0">
                <a:latin typeface="Arial" panose="020B0604020202020204" pitchFamily="34" charset="0"/>
                <a:cs typeface="Arial" panose="020B0604020202020204" pitchFamily="34" charset="0"/>
              </a:rPr>
              <a:t>approval/CWAY </a:t>
            </a:r>
            <a:r>
              <a:rPr lang="en-US" sz="1200" dirty="0" smtClean="0">
                <a:latin typeface="Arial" panose="020B0604020202020204" pitchFamily="34" charset="0"/>
                <a:cs typeface="Arial" panose="020B0604020202020204" pitchFamily="34" charset="0"/>
              </a:rPr>
              <a:t>letter</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NAVPERS 1070/602: Official Dependency </a:t>
            </a:r>
            <a:r>
              <a:rPr lang="en-US" sz="1200" dirty="0">
                <a:latin typeface="Arial" panose="020B0604020202020204" pitchFamily="34" charset="0"/>
                <a:cs typeface="Arial" panose="020B0604020202020204" pitchFamily="34" charset="0"/>
              </a:rPr>
              <a:t>Data </a:t>
            </a:r>
            <a:r>
              <a:rPr lang="en-US" sz="1200" dirty="0" smtClean="0">
                <a:latin typeface="Arial" panose="020B0604020202020204" pitchFamily="34" charset="0"/>
                <a:cs typeface="Arial" panose="020B0604020202020204" pitchFamily="34" charset="0"/>
              </a:rPr>
              <a:t>Form or Record of Emergency Data/Dependency Application (RED/DA)</a:t>
            </a:r>
          </a:p>
          <a:p>
            <a:pPr marL="971550" lvl="1" indent="-285750">
              <a:buFont typeface="Wingdings" panose="05000000000000000000" pitchFamily="2" charset="2"/>
              <a:buChar char="§"/>
            </a:pPr>
            <a:r>
              <a:rPr lang="en-US" sz="1200" dirty="0">
                <a:latin typeface="Arial" panose="020B0604020202020204" pitchFamily="34" charset="0"/>
                <a:cs typeface="Arial" panose="020B0604020202020204" pitchFamily="34" charset="0"/>
              </a:rPr>
              <a:t>Dependency Application (revision 09-2016 or newer). Must be </a:t>
            </a:r>
            <a:r>
              <a:rPr lang="en-US" sz="1200" dirty="0" smtClean="0">
                <a:latin typeface="Arial" panose="020B0604020202020204" pitchFamily="34" charset="0"/>
                <a:cs typeface="Arial" panose="020B0604020202020204" pitchFamily="34" charset="0"/>
              </a:rPr>
              <a:t>endorsed/witnessed (signed) official </a:t>
            </a:r>
            <a:r>
              <a:rPr lang="en-US" sz="1200" dirty="0">
                <a:latin typeface="Arial" panose="020B0604020202020204" pitchFamily="34" charset="0"/>
                <a:cs typeface="Arial" panose="020B0604020202020204" pitchFamily="34" charset="0"/>
              </a:rPr>
              <a:t>copy dated within 3 years of orders commencement </a:t>
            </a:r>
            <a:r>
              <a:rPr lang="en-US" sz="1200" dirty="0" smtClean="0">
                <a:latin typeface="Arial" panose="020B0604020202020204" pitchFamily="34" charset="0"/>
                <a:cs typeface="Arial" panose="020B0604020202020204" pitchFamily="34" charset="0"/>
              </a:rPr>
              <a:t>date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DD Form 2058: State of Legal Residence </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NPPSC 7000/1: Electronic Funds Transfer (EFT) Information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a:t>
            </a:r>
            <a:r>
              <a:rPr lang="en-US" sz="1200" dirty="0" smtClean="0">
                <a:latin typeface="Arial" panose="020B0604020202020204" pitchFamily="34" charset="0"/>
                <a:cs typeface="Arial" panose="020B0604020202020204" pitchFamily="34" charset="0"/>
              </a:rPr>
              <a:t>aval </a:t>
            </a:r>
            <a:r>
              <a:rPr lang="en-US" sz="1200" dirty="0">
                <a:latin typeface="Arial" panose="020B0604020202020204" pitchFamily="34" charset="0"/>
                <a:cs typeface="Arial" panose="020B0604020202020204" pitchFamily="34" charset="0"/>
              </a:rPr>
              <a:t>Enlisted/Officer Participation System (NEOPS)/Annual Statement of Service History (ASOSH) (whichever is more up to </a:t>
            </a:r>
            <a:r>
              <a:rPr lang="en-US" sz="1200" dirty="0" smtClean="0">
                <a:latin typeface="Arial" panose="020B0604020202020204" pitchFamily="34" charset="0"/>
                <a:cs typeface="Arial" panose="020B0604020202020204" pitchFamily="34" charset="0"/>
              </a:rPr>
              <a:t>date)</a:t>
            </a:r>
          </a:p>
          <a:p>
            <a:pPr marL="971550" lvl="1" indent="-285750">
              <a:buFont typeface="Wingdings" panose="05000000000000000000" pitchFamily="2" charset="2"/>
              <a:buChar char="§"/>
            </a:pPr>
            <a:r>
              <a:rPr lang="en-US" sz="1200" dirty="0" smtClean="0">
                <a:latin typeface="Arial" panose="020B0604020202020204" pitchFamily="34" charset="0"/>
                <a:cs typeface="Arial" panose="020B0604020202020204" pitchFamily="34" charset="0"/>
                <a:hlinkClick r:id="rId2"/>
              </a:rPr>
              <a:t>https</a:t>
            </a:r>
            <a:r>
              <a:rPr lang="en-US" sz="1200" dirty="0">
                <a:latin typeface="Arial" panose="020B0604020202020204" pitchFamily="34" charset="0"/>
                <a:cs typeface="Arial" panose="020B0604020202020204" pitchFamily="34" charset="0"/>
                <a:hlinkClick r:id="rId2"/>
              </a:rPr>
              <a:t>://</a:t>
            </a:r>
            <a:r>
              <a:rPr lang="en-US" sz="1200" dirty="0" smtClean="0">
                <a:latin typeface="Arial" panose="020B0604020202020204" pitchFamily="34" charset="0"/>
                <a:cs typeface="Arial" panose="020B0604020202020204" pitchFamily="34" charset="0"/>
                <a:hlinkClick r:id="rId2"/>
              </a:rPr>
              <a:t>www.mynavyhr.navy.mil/Career-Management/Reserve-Personnel-Mgmt/Points-FAQ/</a:t>
            </a:r>
            <a:endParaRPr lang="en-US" sz="1200" dirty="0" smtClean="0">
              <a:latin typeface="Arial" panose="020B0604020202020204" pitchFamily="34" charset="0"/>
              <a:cs typeface="Arial" panose="020B0604020202020204" pitchFamily="34" charset="0"/>
            </a:endParaRPr>
          </a:p>
          <a:p>
            <a:pPr marL="1428750" lvl="2" indent="-28575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NEOPS </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NSIPS</a:t>
            </a:r>
          </a:p>
          <a:p>
            <a:pPr marL="1428750" lvl="2" indent="-285750">
              <a:buFont typeface="Courier New" panose="02070309020205020404" pitchFamily="49" charset="0"/>
              <a:buChar char="o"/>
            </a:pPr>
            <a:r>
              <a:rPr lang="en-US" sz="1200" dirty="0" smtClean="0">
                <a:latin typeface="Arial" panose="020B0604020202020204" pitchFamily="34" charset="0"/>
                <a:cs typeface="Arial" panose="020B0604020202020204" pitchFamily="34" charset="0"/>
              </a:rPr>
              <a:t>ASOSH </a:t>
            </a:r>
            <a:r>
              <a:rPr lang="en-US" sz="1200" dirty="0">
                <a:latin typeface="Arial" panose="020B0604020202020204" pitchFamily="34" charset="0"/>
                <a:cs typeface="Arial" panose="020B0604020202020204" pitchFamily="34" charset="0"/>
              </a:rPr>
              <a:t>– BOL </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DD214s </a:t>
            </a:r>
            <a:r>
              <a:rPr lang="en-US" sz="1200" dirty="0">
                <a:latin typeface="Arial" panose="020B0604020202020204" pitchFamily="34" charset="0"/>
                <a:cs typeface="Arial" panose="020B0604020202020204" pitchFamily="34" charset="0"/>
              </a:rPr>
              <a:t>(unaccounted on </a:t>
            </a:r>
            <a:r>
              <a:rPr lang="en-US" sz="1200" dirty="0" smtClean="0">
                <a:latin typeface="Arial" panose="020B0604020202020204" pitchFamily="34" charset="0"/>
                <a:cs typeface="Arial" panose="020B0604020202020204" pitchFamily="34" charset="0"/>
              </a:rPr>
              <a:t>NEOPS/ASOSH</a:t>
            </a:r>
            <a:r>
              <a:rPr lang="en-US" sz="12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W-4 form (current year)</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Overseas </a:t>
            </a:r>
            <a:r>
              <a:rPr lang="en-US" sz="1200" dirty="0">
                <a:latin typeface="Arial" panose="020B0604020202020204" pitchFamily="34" charset="0"/>
                <a:cs typeface="Arial" panose="020B0604020202020204" pitchFamily="34" charset="0"/>
              </a:rPr>
              <a:t>Housing Allowance (if </a:t>
            </a:r>
            <a:r>
              <a:rPr lang="en-US" sz="1200" dirty="0" smtClean="0">
                <a:latin typeface="Arial" panose="020B0604020202020204" pitchFamily="34" charset="0"/>
                <a:cs typeface="Arial" panose="020B0604020202020204" pitchFamily="34" charset="0"/>
              </a:rPr>
              <a:t>applicable)</a:t>
            </a:r>
          </a:p>
          <a:p>
            <a:pPr marL="971550" lvl="1" indent="-285750">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DD </a:t>
            </a:r>
            <a:r>
              <a:rPr lang="en-US" sz="1200" dirty="0">
                <a:latin typeface="Arial" panose="020B0604020202020204" pitchFamily="34" charset="0"/>
                <a:cs typeface="Arial" panose="020B0604020202020204" pitchFamily="34" charset="0"/>
              </a:rPr>
              <a:t>Form 2367, Individual Overseas Housing Allowance Report (certified by Housing Office and Certifying Official; all applicable blocks 11 and </a:t>
            </a:r>
            <a:r>
              <a:rPr lang="en-US" sz="1200" dirty="0" smtClean="0">
                <a:latin typeface="Arial" panose="020B0604020202020204" pitchFamily="34" charset="0"/>
                <a:cs typeface="Arial" panose="020B0604020202020204" pitchFamily="34" charset="0"/>
              </a:rPr>
              <a:t>12)</a:t>
            </a:r>
          </a:p>
          <a:p>
            <a:pPr marL="971550" lvl="1" indent="-285750">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A </a:t>
            </a:r>
            <a:r>
              <a:rPr lang="en-US" sz="1200" dirty="0">
                <a:latin typeface="Arial" panose="020B0604020202020204" pitchFamily="34" charset="0"/>
                <a:cs typeface="Arial" panose="020B0604020202020204" pitchFamily="34" charset="0"/>
              </a:rPr>
              <a:t>copy of the member’s lease/mortgage shall accompany</a:t>
            </a:r>
          </a:p>
        </p:txBody>
      </p:sp>
      <p:sp>
        <p:nvSpPr>
          <p:cNvPr id="5" name="Slide Number Placeholder 4"/>
          <p:cNvSpPr>
            <a:spLocks noGrp="1"/>
          </p:cNvSpPr>
          <p:nvPr>
            <p:ph type="sldNum" sz="quarter" idx="12"/>
          </p:nvPr>
        </p:nvSpPr>
        <p:spPr/>
        <p:txBody>
          <a:bodyPr/>
          <a:lstStyle/>
          <a:p>
            <a:fld id="{89550991-BDAA-45CD-A1C5-F0DDFB0EA61C}" type="slidenum">
              <a:rPr lang="en-US" smtClean="0"/>
              <a:t>8</a:t>
            </a:fld>
            <a:endParaRPr lang="en-US"/>
          </a:p>
        </p:txBody>
      </p:sp>
    </p:spTree>
    <p:extLst>
      <p:ext uri="{BB962C8B-B14F-4D97-AF65-F5344CB8AC3E}">
        <p14:creationId xmlns:p14="http://schemas.microsoft.com/office/powerpoint/2010/main" val="1327880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36104" cy="744071"/>
          </a:xfrm>
        </p:spPr>
        <p:txBody>
          <a:bodyPr>
            <a:normAutofit/>
          </a:bodyPr>
          <a:lstStyle/>
          <a:p>
            <a:r>
              <a:rPr lang="en-US" sz="3000" dirty="0">
                <a:latin typeface="Arial" panose="020B0604020202020204" pitchFamily="34" charset="0"/>
                <a:cs typeface="Arial" panose="020B0604020202020204" pitchFamily="34" charset="0"/>
              </a:rPr>
              <a:t>SAMPLE RC2AC/TAR </a:t>
            </a:r>
            <a:r>
              <a:rPr lang="en-US" sz="3000" dirty="0" smtClean="0">
                <a:latin typeface="Arial" panose="020B0604020202020204" pitchFamily="34" charset="0"/>
                <a:cs typeface="Arial" panose="020B0604020202020204" pitchFamily="34" charset="0"/>
              </a:rPr>
              <a:t>CONVERSION LETTER APPROVAL</a:t>
            </a:r>
            <a:endParaRPr lang="en-US" sz="3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9550991-BDAA-45CD-A1C5-F0DDFB0EA61C}" type="slidenum">
              <a:rPr lang="en-US" smtClean="0"/>
              <a:t>9</a:t>
            </a:fld>
            <a:endParaRPr lang="en-US"/>
          </a:p>
        </p:txBody>
      </p:sp>
      <p:pic>
        <p:nvPicPr>
          <p:cNvPr id="11" name="Picture 10"/>
          <p:cNvPicPr>
            <a:picLocks noChangeAspect="1"/>
          </p:cNvPicPr>
          <p:nvPr/>
        </p:nvPicPr>
        <p:blipFill>
          <a:blip r:embed="rId2"/>
          <a:stretch>
            <a:fillRect/>
          </a:stretch>
        </p:blipFill>
        <p:spPr>
          <a:xfrm>
            <a:off x="313765" y="1272073"/>
            <a:ext cx="3966602" cy="5347242"/>
          </a:xfrm>
          <a:prstGeom prst="rect">
            <a:avLst/>
          </a:prstGeom>
        </p:spPr>
      </p:pic>
      <p:pic>
        <p:nvPicPr>
          <p:cNvPr id="12" name="Picture 11"/>
          <p:cNvPicPr>
            <a:picLocks noChangeAspect="1"/>
          </p:cNvPicPr>
          <p:nvPr/>
        </p:nvPicPr>
        <p:blipFill>
          <a:blip r:embed="rId3"/>
          <a:stretch>
            <a:fillRect/>
          </a:stretch>
        </p:blipFill>
        <p:spPr>
          <a:xfrm>
            <a:off x="5384030" y="1272073"/>
            <a:ext cx="4318574" cy="4961255"/>
          </a:xfrm>
          <a:prstGeom prst="rect">
            <a:avLst/>
          </a:prstGeom>
        </p:spPr>
      </p:pic>
    </p:spTree>
    <p:extLst>
      <p:ext uri="{BB962C8B-B14F-4D97-AF65-F5344CB8AC3E}">
        <p14:creationId xmlns:p14="http://schemas.microsoft.com/office/powerpoint/2010/main" val="3217336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71B82A-A2AC-4D49-A598-D4A8367550E4}" vid="{A905105F-55A9-4DB4-B3DA-77DE8F50B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2F927A68B82F4487C766DEDE5D21CF" ma:contentTypeVersion="16" ma:contentTypeDescription="Create a new document." ma:contentTypeScope="" ma:versionID="9c578d246f95aead4f43688e93ae9140">
  <xsd:schema xmlns:xsd="http://www.w3.org/2001/XMLSchema" xmlns:xs="http://www.w3.org/2001/XMLSchema" xmlns:p="http://schemas.microsoft.com/office/2006/metadata/properties" xmlns:ns3="9edefa8f-1d95-4403-af29-7e1c389e2df0" xmlns:ns4="0462810b-a636-4439-8857-8a2f7509ced0" targetNamespace="http://schemas.microsoft.com/office/2006/metadata/properties" ma:root="true" ma:fieldsID="3379bf99af134fb8649e3401613a784f" ns3:_="" ns4:_="">
    <xsd:import namespace="9edefa8f-1d95-4403-af29-7e1c389e2df0"/>
    <xsd:import namespace="0462810b-a636-4439-8857-8a2f7509ced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efa8f-1d95-4403-af29-7e1c389e2d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62810b-a636-4439-8857-8a2f7509ced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edefa8f-1d95-4403-af29-7e1c389e2df0" xsi:nil="true"/>
  </documentManagement>
</p:properties>
</file>

<file path=customXml/itemProps1.xml><?xml version="1.0" encoding="utf-8"?>
<ds:datastoreItem xmlns:ds="http://schemas.openxmlformats.org/officeDocument/2006/customXml" ds:itemID="{ED601C4A-02C7-41AB-AAEC-B6F6EEA7A2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efa8f-1d95-4403-af29-7e1c389e2df0"/>
    <ds:schemaRef ds:uri="0462810b-a636-4439-8857-8a2f7509c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C37046-AFD2-4416-A29C-D43DA299E8B5}">
  <ds:schemaRefs>
    <ds:schemaRef ds:uri="http://schemas.microsoft.com/sharepoint/v3/contenttype/forms"/>
  </ds:schemaRefs>
</ds:datastoreItem>
</file>

<file path=customXml/itemProps3.xml><?xml version="1.0" encoding="utf-8"?>
<ds:datastoreItem xmlns:ds="http://schemas.openxmlformats.org/officeDocument/2006/customXml" ds:itemID="{08B279B9-D6AC-49C9-9D52-0DD249854D22}">
  <ds:schemaRefs>
    <ds:schemaRef ds:uri="http://purl.org/dc/terms/"/>
    <ds:schemaRef ds:uri="http://schemas.openxmlformats.org/package/2006/metadata/core-properties"/>
    <ds:schemaRef ds:uri="http://purl.org/dc/dcmitype/"/>
    <ds:schemaRef ds:uri="http://schemas.microsoft.com/office/2006/documentManagement/types"/>
    <ds:schemaRef ds:uri="0462810b-a636-4439-8857-8a2f7509ced0"/>
    <ds:schemaRef ds:uri="http://purl.org/dc/elements/1.1/"/>
    <ds:schemaRef ds:uri="http://schemas.microsoft.com/office/2006/metadata/properties"/>
    <ds:schemaRef ds:uri="http://schemas.microsoft.com/office/infopath/2007/PartnerControls"/>
    <ds:schemaRef ds:uri="9edefa8f-1d95-4403-af29-7e1c389e2df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1086</TotalTime>
  <Words>2072</Words>
  <Application>Microsoft Office PowerPoint</Application>
  <PresentationFormat>Widescreen</PresentationFormat>
  <Paragraphs>184</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Bahnschrift</vt:lpstr>
      <vt:lpstr>Calibri</vt:lpstr>
      <vt:lpstr>Courier New</vt:lpstr>
      <vt:lpstr>Georgia</vt:lpstr>
      <vt:lpstr>Segoe UI Emoji</vt:lpstr>
      <vt:lpstr>Times New Roman</vt:lpstr>
      <vt:lpstr>Wingdings</vt:lpstr>
      <vt:lpstr>new template</vt:lpstr>
      <vt:lpstr>Reserve Center of Excellence (RCOE) Brief</vt:lpstr>
      <vt:lpstr>References:</vt:lpstr>
      <vt:lpstr>Objectives:</vt:lpstr>
      <vt:lpstr>RC2AC/TAR Areas of Responsibility (AOR)</vt:lpstr>
      <vt:lpstr>RC2AC/TAR ENLISTED CONVERSION PROCESS</vt:lpstr>
      <vt:lpstr>RC2AC/TAR OFFICER CONVERSION PROCESS</vt:lpstr>
      <vt:lpstr>SAMPLE RC2AC/TAR eCRM (SALESFORCE) SUBMISSION</vt:lpstr>
      <vt:lpstr>RC2AC/TAR KSDs - Enlisted</vt:lpstr>
      <vt:lpstr>SAMPLE RC2AC/TAR CONVERSION LETTER APPROVAL</vt:lpstr>
      <vt:lpstr>RC2AC/TAR KSDs - Officer</vt:lpstr>
      <vt:lpstr>SAMPLE APPOINTMET LETTER AND OATH OF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TSC NORFOLK RESERVE CENTER OF EXCELLENCE (RCOE)</dc:title>
  <dc:creator>Hernandez, Maria D CPO USN NAVSTA NORFOLK VA (USA)</dc:creator>
  <cp:lastModifiedBy>Calvo, Carlos A PO1 USN NAVPAYPERSSUPPCTR TN (USA)</cp:lastModifiedBy>
  <cp:revision>302</cp:revision>
  <cp:lastPrinted>2024-03-27T20:23:04Z</cp:lastPrinted>
  <dcterms:created xsi:type="dcterms:W3CDTF">2022-06-17T18:36:57Z</dcterms:created>
  <dcterms:modified xsi:type="dcterms:W3CDTF">2024-09-25T20:29:53Z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0x010100D92F927A68B82F4487C766DEDE5D21CF</vt:lpwstr>
  </property>
  <property fmtid="{D5CDD505-2E9C-101B-9397-08002B2CF9AE}" pid="3" name="MediaServiceImageTags">
    <vt:lpwstr/>
  </property>
</Properties>
</file>